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55"/>
  </p:notesMasterIdLst>
  <p:sldIdLst>
    <p:sldId id="256" r:id="rId2"/>
    <p:sldId id="334" r:id="rId3"/>
    <p:sldId id="314" r:id="rId4"/>
    <p:sldId id="367" r:id="rId5"/>
    <p:sldId id="260" r:id="rId6"/>
    <p:sldId id="258" r:id="rId7"/>
    <p:sldId id="311" r:id="rId8"/>
    <p:sldId id="357" r:id="rId9"/>
    <p:sldId id="358" r:id="rId10"/>
    <p:sldId id="359" r:id="rId11"/>
    <p:sldId id="360" r:id="rId12"/>
    <p:sldId id="361" r:id="rId13"/>
    <p:sldId id="362" r:id="rId14"/>
    <p:sldId id="363" r:id="rId15"/>
    <p:sldId id="364" r:id="rId16"/>
    <p:sldId id="365" r:id="rId17"/>
    <p:sldId id="366" r:id="rId18"/>
    <p:sldId id="356" r:id="rId19"/>
    <p:sldId id="259" r:id="rId20"/>
    <p:sldId id="316" r:id="rId21"/>
    <p:sldId id="315" r:id="rId22"/>
    <p:sldId id="317" r:id="rId23"/>
    <p:sldId id="318" r:id="rId24"/>
    <p:sldId id="319" r:id="rId25"/>
    <p:sldId id="261" r:id="rId26"/>
    <p:sldId id="321" r:id="rId27"/>
    <p:sldId id="322" r:id="rId28"/>
    <p:sldId id="323" r:id="rId29"/>
    <p:sldId id="324" r:id="rId30"/>
    <p:sldId id="325" r:id="rId31"/>
    <p:sldId id="327" r:id="rId32"/>
    <p:sldId id="331" r:id="rId33"/>
    <p:sldId id="332" r:id="rId34"/>
    <p:sldId id="333" r:id="rId35"/>
    <p:sldId id="326" r:id="rId36"/>
    <p:sldId id="329" r:id="rId37"/>
    <p:sldId id="328" r:id="rId38"/>
    <p:sldId id="330" r:id="rId39"/>
    <p:sldId id="312" r:id="rId40"/>
    <p:sldId id="336" r:id="rId41"/>
    <p:sldId id="335" r:id="rId42"/>
    <p:sldId id="337" r:id="rId43"/>
    <p:sldId id="338" r:id="rId44"/>
    <p:sldId id="339" r:id="rId45"/>
    <p:sldId id="340" r:id="rId46"/>
    <p:sldId id="313" r:id="rId47"/>
    <p:sldId id="392" r:id="rId48"/>
    <p:sldId id="393" r:id="rId49"/>
    <p:sldId id="394" r:id="rId50"/>
    <p:sldId id="395" r:id="rId51"/>
    <p:sldId id="396" r:id="rId52"/>
    <p:sldId id="397" r:id="rId53"/>
    <p:sldId id="398" r:id="rId54"/>
    <p:sldId id="390" r:id="rId55"/>
    <p:sldId id="341" r:id="rId56"/>
    <p:sldId id="343" r:id="rId57"/>
    <p:sldId id="399" r:id="rId58"/>
    <p:sldId id="400" r:id="rId59"/>
    <p:sldId id="401" r:id="rId60"/>
    <p:sldId id="402" r:id="rId61"/>
    <p:sldId id="403" r:id="rId62"/>
    <p:sldId id="404" r:id="rId63"/>
    <p:sldId id="406" r:id="rId64"/>
    <p:sldId id="405" r:id="rId65"/>
    <p:sldId id="407" r:id="rId66"/>
    <p:sldId id="408" r:id="rId67"/>
    <p:sldId id="409" r:id="rId68"/>
    <p:sldId id="410" r:id="rId69"/>
    <p:sldId id="411" r:id="rId70"/>
    <p:sldId id="412" r:id="rId71"/>
    <p:sldId id="344" r:id="rId72"/>
    <p:sldId id="414" r:id="rId73"/>
    <p:sldId id="419" r:id="rId74"/>
    <p:sldId id="420" r:id="rId75"/>
    <p:sldId id="421" r:id="rId76"/>
    <p:sldId id="422" r:id="rId77"/>
    <p:sldId id="423" r:id="rId78"/>
    <p:sldId id="424" r:id="rId79"/>
    <p:sldId id="425" r:id="rId80"/>
    <p:sldId id="426" r:id="rId81"/>
    <p:sldId id="427" r:id="rId82"/>
    <p:sldId id="415" r:id="rId83"/>
    <p:sldId id="428" r:id="rId84"/>
    <p:sldId id="429" r:id="rId85"/>
    <p:sldId id="430" r:id="rId86"/>
    <p:sldId id="431" r:id="rId87"/>
    <p:sldId id="432" r:id="rId88"/>
    <p:sldId id="433" r:id="rId89"/>
    <p:sldId id="434" r:id="rId90"/>
    <p:sldId id="435" r:id="rId91"/>
    <p:sldId id="417" r:id="rId92"/>
    <p:sldId id="416" r:id="rId93"/>
    <p:sldId id="418" r:id="rId94"/>
    <p:sldId id="345" r:id="rId95"/>
    <p:sldId id="346" r:id="rId96"/>
    <p:sldId id="348" r:id="rId97"/>
    <p:sldId id="436" r:id="rId98"/>
    <p:sldId id="437" r:id="rId99"/>
    <p:sldId id="440" r:id="rId100"/>
    <p:sldId id="438" r:id="rId101"/>
    <p:sldId id="439" r:id="rId102"/>
    <p:sldId id="441" r:id="rId103"/>
    <p:sldId id="442" r:id="rId104"/>
    <p:sldId id="443" r:id="rId105"/>
    <p:sldId id="444" r:id="rId106"/>
    <p:sldId id="445" r:id="rId107"/>
    <p:sldId id="446" r:id="rId108"/>
    <p:sldId id="447" r:id="rId109"/>
    <p:sldId id="448" r:id="rId110"/>
    <p:sldId id="449" r:id="rId111"/>
    <p:sldId id="450" r:id="rId112"/>
    <p:sldId id="451" r:id="rId113"/>
    <p:sldId id="452" r:id="rId114"/>
    <p:sldId id="453" r:id="rId115"/>
    <p:sldId id="454" r:id="rId116"/>
    <p:sldId id="455" r:id="rId117"/>
    <p:sldId id="456" r:id="rId118"/>
    <p:sldId id="457" r:id="rId119"/>
    <p:sldId id="458" r:id="rId120"/>
    <p:sldId id="459" r:id="rId121"/>
    <p:sldId id="460" r:id="rId122"/>
    <p:sldId id="461" r:id="rId123"/>
    <p:sldId id="349" r:id="rId124"/>
    <p:sldId id="347" r:id="rId125"/>
    <p:sldId id="351" r:id="rId126"/>
    <p:sldId id="350" r:id="rId127"/>
    <p:sldId id="352" r:id="rId128"/>
    <p:sldId id="353" r:id="rId129"/>
    <p:sldId id="354" r:id="rId130"/>
    <p:sldId id="369" r:id="rId131"/>
    <p:sldId id="368" r:id="rId132"/>
    <p:sldId id="370" r:id="rId133"/>
    <p:sldId id="355" r:id="rId134"/>
    <p:sldId id="342"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462" r:id="rId154"/>
  </p:sldIdLst>
  <p:sldSz cx="9144000" cy="5143500" type="screen16x9"/>
  <p:notesSz cx="6858000" cy="9144000"/>
  <p:embeddedFontLst>
    <p:embeddedFont>
      <p:font typeface="Algerian" panose="04020705040A02060702" pitchFamily="82" charset="0"/>
      <p:regular r:id="rId156"/>
    </p:embeddedFont>
    <p:embeddedFont>
      <p:font typeface="Amasis MT Pro Black" panose="02040A04050005020304" pitchFamily="18" charset="0"/>
      <p:bold r:id="rId157"/>
      <p:boldItalic r:id="rId158"/>
    </p:embeddedFont>
    <p:embeddedFont>
      <p:font typeface="Antic Didone" panose="020B0604020202020204" charset="0"/>
      <p:regular r:id="rId159"/>
    </p:embeddedFont>
    <p:embeddedFont>
      <p:font typeface="Baguet Script" panose="020B0604020202020204" charset="0"/>
      <p:regular r:id="rId160"/>
    </p:embeddedFont>
    <p:embeddedFont>
      <p:font typeface="Book Antiqua" panose="02040602050305030304" pitchFamily="18" charset="0"/>
      <p:regular r:id="rId161"/>
      <p:bold r:id="rId162"/>
      <p:italic r:id="rId163"/>
      <p:boldItalic r:id="rId164"/>
    </p:embeddedFont>
    <p:embeddedFont>
      <p:font typeface="Fascinate Inline" panose="020B0604020202020204" charset="0"/>
      <p:regular r:id="rId165"/>
    </p:embeddedFont>
    <p:embeddedFont>
      <p:font typeface="Nunito" pitchFamily="2" charset="0"/>
      <p:regular r:id="rId166"/>
      <p:bold r:id="rId167"/>
      <p:italic r:id="rId168"/>
      <p:boldItalic r:id="rId169"/>
    </p:embeddedFont>
    <p:embeddedFont>
      <p:font typeface="Poppins" panose="00000500000000000000" pitchFamily="2" charset="0"/>
      <p:regular r:id="rId170"/>
      <p:bold r:id="rId171"/>
      <p:italic r:id="rId172"/>
      <p:boldItalic r:id="rId173"/>
    </p:embeddedFont>
    <p:embeddedFont>
      <p:font typeface="Sitka Small" panose="02000505000000020004" pitchFamily="2"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A003BD-986A-45BB-BB23-69F825F3D21D}">
  <a:tblStyle styleId="{DBA003BD-986A-45BB-BB23-69F825F3D2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5.fntdata"/><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1.fntdata"/><Relationship Id="rId177" Type="http://schemas.openxmlformats.org/officeDocument/2006/relationships/font" Target="fonts/font22.fntdata"/><Relationship Id="rId172" Type="http://schemas.openxmlformats.org/officeDocument/2006/relationships/font" Target="fonts/font1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2.fntdata"/><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9.fntdata"/><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9.fntdata"/><Relationship Id="rId169"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2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 Id="rId176"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1.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45e8bcd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45e8bcd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27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09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558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405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8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76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40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442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910babfa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910babfa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99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85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088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00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328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33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118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775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27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416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668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63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632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54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264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12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589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868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15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67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382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5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393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75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43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902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069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627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54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214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34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247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231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56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58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695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539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9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196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439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27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91c994efa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91c994ef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25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428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800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72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100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305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764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669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485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25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587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0babfaf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0babfaf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10babfaf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10babfaf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74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13af799c6_0_7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13af799c6_0_7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455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835275" y="1022800"/>
            <a:ext cx="3469800" cy="2253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Font typeface="Fascinate Inline"/>
              <a:buNone/>
              <a:defRPr sz="6000" b="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1" name="Google Shape;11;p2"/>
          <p:cNvSpPr txBox="1">
            <a:spLocks noGrp="1"/>
          </p:cNvSpPr>
          <p:nvPr>
            <p:ph type="subTitle" idx="1"/>
          </p:nvPr>
        </p:nvSpPr>
        <p:spPr>
          <a:xfrm>
            <a:off x="946425" y="3533007"/>
            <a:ext cx="3247500" cy="5877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a:spLocks noGrp="1"/>
          </p:cNvSpPr>
          <p:nvPr>
            <p:ph type="pic" idx="2"/>
          </p:nvPr>
        </p:nvSpPr>
        <p:spPr>
          <a:xfrm>
            <a:off x="4716900" y="340200"/>
            <a:ext cx="3713700" cy="44742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sp>
        <p:nvSpPr>
          <p:cNvPr id="13" name="Google Shape;13;p2"/>
          <p:cNvSpPr/>
          <p:nvPr/>
        </p:nvSpPr>
        <p:spPr>
          <a:xfrm>
            <a:off x="364193" y="3951240"/>
            <a:ext cx="269246" cy="269257"/>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36713" y="268062"/>
            <a:ext cx="587726" cy="587686"/>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_1">
    <p:bg>
      <p:bgPr>
        <a:solidFill>
          <a:schemeClr val="lt1"/>
        </a:solidFill>
        <a:effectLst/>
      </p:bgPr>
    </p:bg>
    <p:spTree>
      <p:nvGrpSpPr>
        <p:cNvPr id="1" name="Shape 288"/>
        <p:cNvGrpSpPr/>
        <p:nvPr/>
      </p:nvGrpSpPr>
      <p:grpSpPr>
        <a:xfrm>
          <a:off x="0" y="0"/>
          <a:ext cx="0" cy="0"/>
          <a:chOff x="0" y="0"/>
          <a:chExt cx="0" cy="0"/>
        </a:xfrm>
      </p:grpSpPr>
      <p:pic>
        <p:nvPicPr>
          <p:cNvPr id="289" name="Google Shape;289;p4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0" name="Google Shape;290;p44"/>
          <p:cNvSpPr/>
          <p:nvPr/>
        </p:nvSpPr>
        <p:spPr>
          <a:xfrm>
            <a:off x="1035903" y="785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4"/>
          <p:cNvSpPr/>
          <p:nvPr/>
        </p:nvSpPr>
        <p:spPr>
          <a:xfrm>
            <a:off x="7743147" y="4390529"/>
            <a:ext cx="271002" cy="270950"/>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4"/>
          <p:cNvSpPr/>
          <p:nvPr/>
        </p:nvSpPr>
        <p:spPr>
          <a:xfrm>
            <a:off x="8014156" y="3892456"/>
            <a:ext cx="597008" cy="59703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44"/>
          <p:cNvGrpSpPr/>
          <p:nvPr/>
        </p:nvGrpSpPr>
        <p:grpSpPr>
          <a:xfrm>
            <a:off x="5339028" y="649837"/>
            <a:ext cx="3804972" cy="270965"/>
            <a:chOff x="5339028" y="3009062"/>
            <a:chExt cx="3804972" cy="270965"/>
          </a:xfrm>
        </p:grpSpPr>
        <p:cxnSp>
          <p:nvCxnSpPr>
            <p:cNvPr id="294" name="Google Shape;294;p44"/>
            <p:cNvCxnSpPr/>
            <p:nvPr/>
          </p:nvCxnSpPr>
          <p:spPr>
            <a:xfrm>
              <a:off x="5533800" y="3144550"/>
              <a:ext cx="3610200" cy="0"/>
            </a:xfrm>
            <a:prstGeom prst="straightConnector1">
              <a:avLst/>
            </a:prstGeom>
            <a:noFill/>
            <a:ln w="9525" cap="flat" cmpd="sng">
              <a:solidFill>
                <a:schemeClr val="dk1"/>
              </a:solidFill>
              <a:prstDash val="solid"/>
              <a:round/>
              <a:headEnd type="none" w="med" len="med"/>
              <a:tailEnd type="none" w="med" len="med"/>
            </a:ln>
          </p:spPr>
        </p:cxnSp>
        <p:sp>
          <p:nvSpPr>
            <p:cNvPr id="295" name="Google Shape;295;p44"/>
            <p:cNvSpPr/>
            <p:nvPr/>
          </p:nvSpPr>
          <p:spPr>
            <a:xfrm>
              <a:off x="5339028" y="3009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4"/>
          <p:cNvSpPr/>
          <p:nvPr/>
        </p:nvSpPr>
        <p:spPr>
          <a:xfrm>
            <a:off x="495323" y="422127"/>
            <a:ext cx="513282" cy="746672"/>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44"/>
          <p:cNvGrpSpPr/>
          <p:nvPr/>
        </p:nvGrpSpPr>
        <p:grpSpPr>
          <a:xfrm rot="10800000">
            <a:off x="3" y="4222712"/>
            <a:ext cx="3804972" cy="270965"/>
            <a:chOff x="5339028" y="3009062"/>
            <a:chExt cx="3804972" cy="270965"/>
          </a:xfrm>
        </p:grpSpPr>
        <p:cxnSp>
          <p:nvCxnSpPr>
            <p:cNvPr id="298" name="Google Shape;298;p44"/>
            <p:cNvCxnSpPr/>
            <p:nvPr/>
          </p:nvCxnSpPr>
          <p:spPr>
            <a:xfrm>
              <a:off x="5533800" y="3144550"/>
              <a:ext cx="3610200" cy="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44"/>
            <p:cNvSpPr/>
            <p:nvPr/>
          </p:nvSpPr>
          <p:spPr>
            <a:xfrm>
              <a:off x="5339028" y="3009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44"/>
          <p:cNvSpPr/>
          <p:nvPr/>
        </p:nvSpPr>
        <p:spPr>
          <a:xfrm>
            <a:off x="896775" y="646459"/>
            <a:ext cx="139088" cy="139129"/>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pic>
        <p:nvPicPr>
          <p:cNvPr id="38" name="Google Shape;38;p6"/>
          <p:cNvPicPr preferRelativeResize="0"/>
          <p:nvPr/>
        </p:nvPicPr>
        <p:blipFill>
          <a:blip r:embed="rId2">
            <a:alphaModFix/>
          </a:blip>
          <a:stretch>
            <a:fillRect/>
          </a:stretch>
        </p:blipFill>
        <p:spPr>
          <a:xfrm>
            <a:off x="5" y="-2"/>
            <a:ext cx="9143990" cy="5143500"/>
          </a:xfrm>
          <a:prstGeom prst="rect">
            <a:avLst/>
          </a:prstGeom>
          <a:noFill/>
          <a:ln>
            <a:noFill/>
          </a:ln>
        </p:spPr>
      </p:pic>
      <p:sp>
        <p:nvSpPr>
          <p:cNvPr id="39" name="Google Shape;39;p6"/>
          <p:cNvSpPr/>
          <p:nvPr/>
        </p:nvSpPr>
        <p:spPr>
          <a:xfrm>
            <a:off x="8513582" y="4262851"/>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title"/>
          </p:nvPr>
        </p:nvSpPr>
        <p:spPr>
          <a:xfrm>
            <a:off x="758775" y="466700"/>
            <a:ext cx="762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400" y="3616600"/>
            <a:ext cx="3993900" cy="987300"/>
          </a:xfrm>
          <a:prstGeom prst="rect">
            <a:avLst/>
          </a:prstGeom>
        </p:spPr>
        <p:txBody>
          <a:bodyPr spcFirstLastPara="1" wrap="square" lIns="91425" tIns="91425" rIns="91425" bIns="91425" anchor="ctr" anchorCtr="0">
            <a:noAutofit/>
          </a:bodyPr>
          <a:lstStyle>
            <a:lvl1pPr lvl="0" algn="l">
              <a:spcBef>
                <a:spcPts val="0"/>
              </a:spcBef>
              <a:spcAft>
                <a:spcPts val="0"/>
              </a:spcAft>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pic>
        <p:nvPicPr>
          <p:cNvPr id="60" name="Google Shape;60;p11"/>
          <p:cNvPicPr preferRelativeResize="0"/>
          <p:nvPr/>
        </p:nvPicPr>
        <p:blipFill>
          <a:blip r:embed="rId2">
            <a:alphaModFix/>
          </a:blip>
          <a:stretch>
            <a:fillRect/>
          </a:stretch>
        </p:blipFill>
        <p:spPr>
          <a:xfrm>
            <a:off x="5" y="-2"/>
            <a:ext cx="9143990" cy="5143500"/>
          </a:xfrm>
          <a:prstGeom prst="rect">
            <a:avLst/>
          </a:prstGeom>
          <a:noFill/>
          <a:ln>
            <a:noFill/>
          </a:ln>
        </p:spPr>
      </p:pic>
      <p:sp>
        <p:nvSpPr>
          <p:cNvPr id="61" name="Google Shape;61;p11"/>
          <p:cNvSpPr txBox="1">
            <a:spLocks noGrp="1"/>
          </p:cNvSpPr>
          <p:nvPr>
            <p:ph type="title" hasCustomPrompt="1"/>
          </p:nvPr>
        </p:nvSpPr>
        <p:spPr>
          <a:xfrm>
            <a:off x="1614850" y="1491300"/>
            <a:ext cx="5914200" cy="1627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a:spLocks noGrp="1"/>
          </p:cNvSpPr>
          <p:nvPr>
            <p:ph type="body" idx="1"/>
          </p:nvPr>
        </p:nvSpPr>
        <p:spPr>
          <a:xfrm>
            <a:off x="1614900" y="3339425"/>
            <a:ext cx="5914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6_1">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a:alphaModFix/>
          </a:blip>
          <a:stretch>
            <a:fillRect/>
          </a:stretch>
        </p:blipFill>
        <p:spPr>
          <a:xfrm>
            <a:off x="0" y="0"/>
            <a:ext cx="9144000" cy="5143487"/>
          </a:xfrm>
          <a:prstGeom prst="rect">
            <a:avLst/>
          </a:prstGeom>
          <a:noFill/>
          <a:ln>
            <a:noFill/>
          </a:ln>
        </p:spPr>
      </p:pic>
      <p:sp>
        <p:nvSpPr>
          <p:cNvPr id="179" name="Google Shape;179;p25"/>
          <p:cNvSpPr txBox="1">
            <a:spLocks noGrp="1"/>
          </p:cNvSpPr>
          <p:nvPr>
            <p:ph type="title"/>
          </p:nvPr>
        </p:nvSpPr>
        <p:spPr>
          <a:xfrm>
            <a:off x="3356400" y="3110416"/>
            <a:ext cx="5074200" cy="5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25"/>
          <p:cNvSpPr txBox="1">
            <a:spLocks noGrp="1"/>
          </p:cNvSpPr>
          <p:nvPr>
            <p:ph type="subTitle" idx="1"/>
          </p:nvPr>
        </p:nvSpPr>
        <p:spPr>
          <a:xfrm>
            <a:off x="3356400" y="1320479"/>
            <a:ext cx="5074200" cy="179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500" i="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25"/>
          <p:cNvSpPr>
            <a:spLocks noGrp="1"/>
          </p:cNvSpPr>
          <p:nvPr>
            <p:ph type="pic" idx="2"/>
          </p:nvPr>
        </p:nvSpPr>
        <p:spPr>
          <a:xfrm>
            <a:off x="713350" y="549600"/>
            <a:ext cx="2449500" cy="40443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1">
  <p:cSld name="CUSTOM_6_1_1">
    <p:spTree>
      <p:nvGrpSpPr>
        <p:cNvPr id="1" name="Shape 182"/>
        <p:cNvGrpSpPr/>
        <p:nvPr/>
      </p:nvGrpSpPr>
      <p:grpSpPr>
        <a:xfrm>
          <a:off x="0" y="0"/>
          <a:ext cx="0" cy="0"/>
          <a:chOff x="0" y="0"/>
          <a:chExt cx="0" cy="0"/>
        </a:xfrm>
      </p:grpSpPr>
      <p:pic>
        <p:nvPicPr>
          <p:cNvPr id="183" name="Google Shape;18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4" name="Google Shape;184;p26"/>
          <p:cNvSpPr txBox="1">
            <a:spLocks noGrp="1"/>
          </p:cNvSpPr>
          <p:nvPr>
            <p:ph type="title"/>
          </p:nvPr>
        </p:nvSpPr>
        <p:spPr>
          <a:xfrm>
            <a:off x="1039025" y="3404200"/>
            <a:ext cx="4253400" cy="470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5" name="Google Shape;185;p26"/>
          <p:cNvSpPr txBox="1">
            <a:spLocks noGrp="1"/>
          </p:cNvSpPr>
          <p:nvPr>
            <p:ph type="subTitle" idx="1"/>
          </p:nvPr>
        </p:nvSpPr>
        <p:spPr>
          <a:xfrm>
            <a:off x="1039025" y="1260975"/>
            <a:ext cx="4253400" cy="209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3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26"/>
          <p:cNvSpPr>
            <a:spLocks noGrp="1"/>
          </p:cNvSpPr>
          <p:nvPr>
            <p:ph type="pic" idx="2"/>
          </p:nvPr>
        </p:nvSpPr>
        <p:spPr>
          <a:xfrm>
            <a:off x="5563800" y="810750"/>
            <a:ext cx="2866800" cy="3522000"/>
          </a:xfrm>
          <a:prstGeom prst="roundRect">
            <a:avLst>
              <a:gd name="adj" fmla="val 50000"/>
            </a:avLst>
          </a:prstGeom>
          <a:noFill/>
          <a:ln w="9525" cap="flat" cmpd="sng">
            <a:solidFill>
              <a:schemeClr val="dk1"/>
            </a:solidFill>
            <a:prstDash val="solid"/>
            <a:round/>
            <a:headEnd type="none" w="sm" len="sm"/>
            <a:tailEnd type="none" w="sm" len="sm"/>
          </a:ln>
        </p:spPr>
      </p:sp>
      <p:sp>
        <p:nvSpPr>
          <p:cNvPr id="187" name="Google Shape;187;p26"/>
          <p:cNvSpPr/>
          <p:nvPr/>
        </p:nvSpPr>
        <p:spPr>
          <a:xfrm>
            <a:off x="8364025" y="4136975"/>
            <a:ext cx="437643" cy="437660"/>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8157297" y="4574625"/>
            <a:ext cx="227853" cy="22786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rot="10800000">
            <a:off x="346597" y="373102"/>
            <a:ext cx="437643" cy="437660"/>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rot="10800000">
            <a:off x="763115" y="145250"/>
            <a:ext cx="227853" cy="22786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0">
  <p:cSld name="CUSTOM_6_1_1_1_2_1_1_1_1_1_1">
    <p:spTree>
      <p:nvGrpSpPr>
        <p:cNvPr id="1" name="Shape 237"/>
        <p:cNvGrpSpPr/>
        <p:nvPr/>
      </p:nvGrpSpPr>
      <p:grpSpPr>
        <a:xfrm>
          <a:off x="0" y="0"/>
          <a:ext cx="0" cy="0"/>
          <a:chOff x="0" y="0"/>
          <a:chExt cx="0" cy="0"/>
        </a:xfrm>
      </p:grpSpPr>
      <p:pic>
        <p:nvPicPr>
          <p:cNvPr id="238" name="Google Shape;238;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9" name="Google Shape;239;p35"/>
          <p:cNvSpPr txBox="1">
            <a:spLocks noGrp="1"/>
          </p:cNvSpPr>
          <p:nvPr>
            <p:ph type="title"/>
          </p:nvPr>
        </p:nvSpPr>
        <p:spPr>
          <a:xfrm>
            <a:off x="1397125" y="3331450"/>
            <a:ext cx="6349800" cy="5571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0" name="Google Shape;240;p35"/>
          <p:cNvSpPr txBox="1">
            <a:spLocks noGrp="1"/>
          </p:cNvSpPr>
          <p:nvPr>
            <p:ph type="subTitle" idx="1"/>
          </p:nvPr>
        </p:nvSpPr>
        <p:spPr>
          <a:xfrm>
            <a:off x="1397125" y="2004550"/>
            <a:ext cx="6349800" cy="132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2500" i="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5"/>
          <p:cNvSpPr/>
          <p:nvPr/>
        </p:nvSpPr>
        <p:spPr>
          <a:xfrm>
            <a:off x="8134251" y="3844352"/>
            <a:ext cx="592680" cy="592704"/>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7939697" y="4481600"/>
            <a:ext cx="227853" cy="22786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396025" y="273902"/>
            <a:ext cx="845118" cy="84515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6_2">
    <p:spTree>
      <p:nvGrpSpPr>
        <p:cNvPr id="1" name="Shape 244"/>
        <p:cNvGrpSpPr/>
        <p:nvPr/>
      </p:nvGrpSpPr>
      <p:grpSpPr>
        <a:xfrm>
          <a:off x="0" y="0"/>
          <a:ext cx="0" cy="0"/>
          <a:chOff x="0" y="0"/>
          <a:chExt cx="0" cy="0"/>
        </a:xfrm>
      </p:grpSpPr>
      <p:pic>
        <p:nvPicPr>
          <p:cNvPr id="245" name="Google Shape;245;p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6" name="Google Shape;246;p36"/>
          <p:cNvSpPr/>
          <p:nvPr/>
        </p:nvSpPr>
        <p:spPr>
          <a:xfrm>
            <a:off x="8150950" y="3101968"/>
            <a:ext cx="550158" cy="550180"/>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txBox="1">
            <a:spLocks noGrp="1"/>
          </p:cNvSpPr>
          <p:nvPr>
            <p:ph type="title"/>
          </p:nvPr>
        </p:nvSpPr>
        <p:spPr>
          <a:xfrm>
            <a:off x="1494750" y="1542000"/>
            <a:ext cx="6154500" cy="17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1pPr>
            <a:lvl2pPr lvl="1"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2pPr>
            <a:lvl3pPr lvl="2"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3pPr>
            <a:lvl4pPr lvl="3"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4pPr>
            <a:lvl5pPr lvl="4"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5pPr>
            <a:lvl6pPr lvl="5"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6pPr>
            <a:lvl7pPr lvl="6"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7pPr>
            <a:lvl8pPr lvl="7"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8pPr>
            <a:lvl9pPr lvl="8" algn="ctr" rtl="0">
              <a:spcBef>
                <a:spcPts val="0"/>
              </a:spcBef>
              <a:spcAft>
                <a:spcPts val="0"/>
              </a:spcAft>
              <a:buClr>
                <a:schemeClr val="dk1"/>
              </a:buClr>
              <a:buSzPts val="3400"/>
              <a:buFont typeface="Antic Didone"/>
              <a:buNone/>
              <a:defRPr sz="3400">
                <a:solidFill>
                  <a:schemeClr val="dk1"/>
                </a:solidFill>
                <a:latin typeface="Antic Didone"/>
                <a:ea typeface="Antic Didone"/>
                <a:cs typeface="Antic Didone"/>
                <a:sym typeface="Antic Did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445025"/>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57" r:id="rId4"/>
    <p:sldLayoutId id="2147483658" r:id="rId5"/>
    <p:sldLayoutId id="2147483671" r:id="rId6"/>
    <p:sldLayoutId id="2147483672" r:id="rId7"/>
    <p:sldLayoutId id="2147483681" r:id="rId8"/>
    <p:sldLayoutId id="2147483682"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8" Type="http://schemas.openxmlformats.org/officeDocument/2006/relationships/hyperlink" Target="https://www.techtarget.com/searchstorage/definition/RAM-random-access-memory" TargetMode="External"/><Relationship Id="rId3" Type="http://schemas.openxmlformats.org/officeDocument/2006/relationships/hyperlink" Target="https://www.techtarget.com/searchstorage/definition/nonvolatile-memory" TargetMode="External"/><Relationship Id="rId7" Type="http://schemas.openxmlformats.org/officeDocument/2006/relationships/hyperlink" Target="https://www.techtarget.com/whatis/definition/operating-system-OS"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hyperlink" Target="https://www.techtarget.com/whatis/definition/BIOS-basic-input-output-system" TargetMode="External"/><Relationship Id="rId5" Type="http://schemas.openxmlformats.org/officeDocument/2006/relationships/hyperlink" Target="https://www.techtarget.com/whatis/definition/firmware" TargetMode="External"/><Relationship Id="rId4" Type="http://schemas.openxmlformats.org/officeDocument/2006/relationships/hyperlink" Target="https://www.techtarget.com/whatis/definition/input-output-I-O" TargetMode="External"/><Relationship Id="rId9" Type="http://schemas.openxmlformats.org/officeDocument/2006/relationships/image" Target="../media/image75.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hyperlink" Target="https://en.wikipedia.org/wiki/CPU_register" TargetMode="External"/><Relationship Id="rId3" Type="http://schemas.openxmlformats.org/officeDocument/2006/relationships/hyperlink" Target="https://en.wikipedia.org/wiki/Flip-flop_(electronics)" TargetMode="External"/><Relationship Id="rId7" Type="http://schemas.openxmlformats.org/officeDocument/2006/relationships/hyperlink" Target="https://en.wikipedia.org/wiki/CPU_cache"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7.xml"/><Relationship Id="rId6" Type="http://schemas.openxmlformats.org/officeDocument/2006/relationships/hyperlink" Target="https://en.wikipedia.org/wiki/Memory_refresh" TargetMode="External"/><Relationship Id="rId5" Type="http://schemas.openxmlformats.org/officeDocument/2006/relationships/hyperlink" Target="https://en.wikipedia.org/wiki/Dynamic_random-access_memory" TargetMode="External"/><Relationship Id="rId10" Type="http://schemas.openxmlformats.org/officeDocument/2006/relationships/hyperlink" Target="https://en.wikipedia.org/wiki/Main_memory" TargetMode="External"/><Relationship Id="rId4" Type="http://schemas.openxmlformats.org/officeDocument/2006/relationships/hyperlink" Target="https://en.wikipedia.org/wiki/Volatile_memory" TargetMode="External"/><Relationship Id="rId9" Type="http://schemas.openxmlformats.org/officeDocument/2006/relationships/hyperlink" Target="https://en.wikipedia.org/wiki/CPU"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en.wikipedia.org/wiki/Metal-oxide-semiconductor" TargetMode="External"/><Relationship Id="rId13" Type="http://schemas.openxmlformats.org/officeDocument/2006/relationships/hyperlink" Target="https://en.wikipedia.org/wiki/Volatile_memory" TargetMode="External"/><Relationship Id="rId3" Type="http://schemas.openxmlformats.org/officeDocument/2006/relationships/hyperlink" Target="https://en.wikipedia.org/wiki/Semiconductor_memory" TargetMode="External"/><Relationship Id="rId7" Type="http://schemas.openxmlformats.org/officeDocument/2006/relationships/hyperlink" Target="https://en.wikipedia.org/wiki/Transistor" TargetMode="External"/><Relationship Id="rId12" Type="http://schemas.openxmlformats.org/officeDocument/2006/relationships/hyperlink" Target="https://en.wikipedia.org/wiki/Flash_memory"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7.xml"/><Relationship Id="rId6" Type="http://schemas.openxmlformats.org/officeDocument/2006/relationships/hyperlink" Target="https://en.wikipedia.org/wiki/Capacitor" TargetMode="External"/><Relationship Id="rId11" Type="http://schemas.openxmlformats.org/officeDocument/2006/relationships/hyperlink" Target="https://en.wikipedia.org/wiki/Static_random-access_memory" TargetMode="External"/><Relationship Id="rId5" Type="http://schemas.openxmlformats.org/officeDocument/2006/relationships/hyperlink" Target="https://en.wikipedia.org/wiki/Memory_cell_(computing)" TargetMode="External"/><Relationship Id="rId15" Type="http://schemas.openxmlformats.org/officeDocument/2006/relationships/hyperlink" Target="https://en.wikipedia.org/wiki/Data_remanence" TargetMode="External"/><Relationship Id="rId10" Type="http://schemas.openxmlformats.org/officeDocument/2006/relationships/hyperlink" Target="https://en.wikipedia.org/wiki/Memory_refresh" TargetMode="External"/><Relationship Id="rId4" Type="http://schemas.openxmlformats.org/officeDocument/2006/relationships/hyperlink" Target="https://en.wikipedia.org/wiki/Bit" TargetMode="External"/><Relationship Id="rId9" Type="http://schemas.openxmlformats.org/officeDocument/2006/relationships/hyperlink" Target="https://en.wikipedia.org/wiki/Electric_charge" TargetMode="External"/><Relationship Id="rId14" Type="http://schemas.openxmlformats.org/officeDocument/2006/relationships/hyperlink" Target="https://en.wikipedia.org/wiki/Non-volatile_memo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hyperlink" Target="https://en.wikipedia.org/wiki/Dynamic_random-access_memory#cite_note-27" TargetMode="External"/><Relationship Id="rId2" Type="http://schemas.openxmlformats.org/officeDocument/2006/relationships/hyperlink" Target="https://en.wikipedia.org/wiki/Dynamic_random-access_memory#cite_note-26" TargetMode="External"/><Relationship Id="rId1" Type="http://schemas.openxmlformats.org/officeDocument/2006/relationships/slideLayout" Target="../slideLayouts/slideLayout7.xml"/><Relationship Id="rId6" Type="http://schemas.openxmlformats.org/officeDocument/2006/relationships/hyperlink" Target="https://en.wikipedia.org/wiki/Positive_feedback" TargetMode="External"/><Relationship Id="rId5" Type="http://schemas.openxmlformats.org/officeDocument/2006/relationships/hyperlink" Target="https://en.wikipedia.org/wiki/Inverter_(logic_gate)" TargetMode="External"/><Relationship Id="rId4" Type="http://schemas.openxmlformats.org/officeDocument/2006/relationships/hyperlink" Target="https://en.wikipedia.org/wiki/Sense_amplifier"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techopedia.com/definition/593/computer-system" TargetMode="External"/><Relationship Id="rId2" Type="http://schemas.openxmlformats.org/officeDocument/2006/relationships/hyperlink" Target="https://peda.net/kenya/ass/subjects2/computer-studies/form-1/the-computer-system" TargetMode="External"/><Relationship Id="rId1" Type="http://schemas.openxmlformats.org/officeDocument/2006/relationships/slideLayout" Target="../slideLayouts/slideLayout7.xml"/><Relationship Id="rId6" Type="http://schemas.openxmlformats.org/officeDocument/2006/relationships/hyperlink" Target="https://en.wikipedia.org/wiki/Von_Neumann_architecture" TargetMode="External"/><Relationship Id="rId5" Type="http://schemas.openxmlformats.org/officeDocument/2006/relationships/hyperlink" Target="https://www.techtarget.com/whatis/definition/SRAM-static-random-access-memory#:~:text=SRAM%20(static%20RAM)%20is%20a,performance%20and%20lower%20power%20usage" TargetMode="External"/><Relationship Id="rId4" Type="http://schemas.openxmlformats.org/officeDocument/2006/relationships/hyperlink" Target="https://en.wikipedia.org/wiki/Comput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Unix-like" TargetMode="External"/><Relationship Id="rId3" Type="http://schemas.openxmlformats.org/officeDocument/2006/relationships/hyperlink" Target="https://en.wikipedia.org/wiki/Concurrent_computing" TargetMode="External"/><Relationship Id="rId7" Type="http://schemas.openxmlformats.org/officeDocument/2006/relationships/hyperlink" Target="https://en.wikipedia.org/wiki/Central_processing_unit" TargetMode="External"/><Relationship Id="rId12" Type="http://schemas.openxmlformats.org/officeDocument/2006/relationships/hyperlink" Target="https://en.wikipedia.org/wiki/32-bit_computing" TargetMode="External"/><Relationship Id="rId2" Type="http://schemas.openxmlformats.org/officeDocument/2006/relationships/hyperlink" Target="https://en.wikipedia.org/wiki/Computer_multitasking" TargetMode="External"/><Relationship Id="rId1" Type="http://schemas.openxmlformats.org/officeDocument/2006/relationships/slideLayout" Target="../slideLayouts/slideLayout7.xml"/><Relationship Id="rId6" Type="http://schemas.openxmlformats.org/officeDocument/2006/relationships/hyperlink" Target="https://en.wikipedia.org/wiki/Preemption_(computing)" TargetMode="External"/><Relationship Id="rId11" Type="http://schemas.openxmlformats.org/officeDocument/2006/relationships/hyperlink" Target="https://en.wikipedia.org/wiki/16-bit_computing" TargetMode="External"/><Relationship Id="rId5" Type="http://schemas.openxmlformats.org/officeDocument/2006/relationships/hyperlink" Target="https://en.wikipedia.org/wiki/Time_slice" TargetMode="External"/><Relationship Id="rId10" Type="http://schemas.openxmlformats.org/officeDocument/2006/relationships/hyperlink" Target="https://en.wikipedia.org/wiki/AmigaOS" TargetMode="External"/><Relationship Id="rId4" Type="http://schemas.openxmlformats.org/officeDocument/2006/relationships/hyperlink" Target="https://en.wikipedia.org/wiki/Time-sharing" TargetMode="External"/><Relationship Id="rId9" Type="http://schemas.openxmlformats.org/officeDocument/2006/relationships/hyperlink" Target="https://en.wikipedia.org/wiki/Linux"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Operating_system#cite_note-8" TargetMode="External"/><Relationship Id="rId2" Type="http://schemas.openxmlformats.org/officeDocument/2006/relationships/hyperlink" Target="https://en.wikipedia.org/wiki/Tandem" TargetMode="External"/><Relationship Id="rId1" Type="http://schemas.openxmlformats.org/officeDocument/2006/relationships/slideLayout" Target="../slideLayouts/slideLayout7.xml"/><Relationship Id="rId4" Type="http://schemas.openxmlformats.org/officeDocument/2006/relationships/hyperlink" Target="https://en.wikipedia.org/wiki/Multi-us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network" TargetMode="External"/><Relationship Id="rId2" Type="http://schemas.openxmlformats.org/officeDocument/2006/relationships/hyperlink" Target="https://en.wikipedia.org/wiki/Distributed_operating_system" TargetMode="External"/><Relationship Id="rId1" Type="http://schemas.openxmlformats.org/officeDocument/2006/relationships/slideLayout" Target="../slideLayouts/slideLayout7.xml"/><Relationship Id="rId5" Type="http://schemas.openxmlformats.org/officeDocument/2006/relationships/hyperlink" Target="https://en.wikipedia.org/wiki/Operating_system#cite_note-9" TargetMode="External"/><Relationship Id="rId4" Type="http://schemas.openxmlformats.org/officeDocument/2006/relationships/hyperlink" Target="https://en.wikipedia.org/wiki/Distributed_comput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Embedded_system" TargetMode="External"/><Relationship Id="rId2" Type="http://schemas.openxmlformats.org/officeDocument/2006/relationships/hyperlink" Target="https://en.wikipedia.org/wiki/Embedded_operating_system" TargetMode="External"/><Relationship Id="rId1" Type="http://schemas.openxmlformats.org/officeDocument/2006/relationships/slideLayout" Target="../slideLayouts/slideLayout7.xml"/><Relationship Id="rId6" Type="http://schemas.openxmlformats.org/officeDocument/2006/relationships/hyperlink" Target="https://en.wikipedia.org/wiki/Minix_3" TargetMode="External"/><Relationship Id="rId5" Type="http://schemas.openxmlformats.org/officeDocument/2006/relationships/hyperlink" Target="https://en.wikipedia.org/wiki/Windows_CE" TargetMode="External"/><Relationship Id="rId4" Type="http://schemas.openxmlformats.org/officeDocument/2006/relationships/hyperlink" Target="https://en.wikipedia.org/wiki/Personal_digital_assistant"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Event_(computing)" TargetMode="External"/><Relationship Id="rId2" Type="http://schemas.openxmlformats.org/officeDocument/2006/relationships/hyperlink" Target="https://en.wikipedia.org/wiki/Real-time_operating_system" TargetMode="External"/><Relationship Id="rId1" Type="http://schemas.openxmlformats.org/officeDocument/2006/relationships/slideLayout" Target="../slideLayouts/slideLayout7.xml"/><Relationship Id="rId5" Type="http://schemas.openxmlformats.org/officeDocument/2006/relationships/hyperlink" Target="https://en.wikipedia.org/wiki/Interrupt" TargetMode="External"/><Relationship Id="rId4" Type="http://schemas.openxmlformats.org/officeDocument/2006/relationships/hyperlink" Target="https://en.wikipedia.org/wiki/Deterministic_syste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Unikernel" TargetMode="External"/><Relationship Id="rId2" Type="http://schemas.openxmlformats.org/officeDocument/2006/relationships/hyperlink" Target="https://en.wikipedia.org/wiki/Library_(computing)" TargetMode="External"/><Relationship Id="rId1" Type="http://schemas.openxmlformats.org/officeDocument/2006/relationships/slideLayout" Target="../slideLayouts/slideLayout7.xml"/><Relationship Id="rId4" Type="http://schemas.openxmlformats.org/officeDocument/2006/relationships/hyperlink" Target="https://en.wikipedia.org/wiki/Single_address_space_operating_syste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www.webopedia.com/definitions/windows-95/" TargetMode="External"/><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www.webopedia.com/definitions/windows-98/" TargetMode="External"/><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www.webopedia.com/definitions/windows-2000/" TargetMode="External"/><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hyperlink" Target="https://www.webopedia.com/definitions/windows-xp/" TargetMode="External"/><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webopedia.com/definitions/windows-vista/"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www.webopedia.com/definitions/windows-7/" TargetMode="External"/><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www.webopedia.com/definitions/windows-8/"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www.webopedia.com/definitions/windows-10/" TargetMode="External"/><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Linus_Torvalds"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Joe_Ossanna" TargetMode="External"/><Relationship Id="rId13" Type="http://schemas.openxmlformats.org/officeDocument/2006/relationships/hyperlink" Target="https://en.wikipedia.org/wiki/Porting" TargetMode="External"/><Relationship Id="rId3" Type="http://schemas.openxmlformats.org/officeDocument/2006/relationships/hyperlink" Target="https://en.wikipedia.org/wiki/AT%26T" TargetMode="External"/><Relationship Id="rId7" Type="http://schemas.openxmlformats.org/officeDocument/2006/relationships/hyperlink" Target="https://en.wikipedia.org/wiki/Douglas_McIlroy" TargetMode="External"/><Relationship Id="rId12" Type="http://schemas.openxmlformats.org/officeDocument/2006/relationships/hyperlink" Target="https://en.wikipedia.org/wiki/High-level_language" TargetMode="External"/><Relationship Id="rId17" Type="http://schemas.openxmlformats.org/officeDocument/2006/relationships/hyperlink" Target="https://en.wikipedia.org/wiki/Stanford_University" TargetMode="External"/><Relationship Id="rId2" Type="http://schemas.openxmlformats.org/officeDocument/2006/relationships/hyperlink" Target="https://en.wikipedia.org/wiki/Unix" TargetMode="External"/><Relationship Id="rId16" Type="http://schemas.openxmlformats.org/officeDocument/2006/relationships/hyperlink" Target="https://en.wikipedia.org/wiki/Sun_Microsystems" TargetMode="External"/><Relationship Id="rId1" Type="http://schemas.openxmlformats.org/officeDocument/2006/relationships/slideLayout" Target="../slideLayouts/slideLayout2.xml"/><Relationship Id="rId6" Type="http://schemas.openxmlformats.org/officeDocument/2006/relationships/hyperlink" Target="https://en.wikipedia.org/wiki/Dennis_Ritchie" TargetMode="External"/><Relationship Id="rId11" Type="http://schemas.openxmlformats.org/officeDocument/2006/relationships/hyperlink" Target="https://en.wikipedia.org/wiki/C_(programming_language)" TargetMode="External"/><Relationship Id="rId5" Type="http://schemas.openxmlformats.org/officeDocument/2006/relationships/hyperlink" Target="https://en.wikipedia.org/wiki/Ken_Thompson" TargetMode="External"/><Relationship Id="rId15" Type="http://schemas.openxmlformats.org/officeDocument/2006/relationships/hyperlink" Target="https://en.wikipedia.org/wiki/Onyx_Systems" TargetMode="External"/><Relationship Id="rId10" Type="http://schemas.openxmlformats.org/officeDocument/2006/relationships/hyperlink" Target="https://en.wikipedia.org/wiki/Assembly_language" TargetMode="External"/><Relationship Id="rId4" Type="http://schemas.openxmlformats.org/officeDocument/2006/relationships/hyperlink" Target="https://en.wikipedia.org/wiki/Bell_Labs" TargetMode="External"/><Relationship Id="rId9" Type="http://schemas.openxmlformats.org/officeDocument/2006/relationships/hyperlink" Target="https://en.wikipedia.org/wiki/Linux#cite_note-45" TargetMode="External"/><Relationship Id="rId14" Type="http://schemas.openxmlformats.org/officeDocument/2006/relationships/hyperlink" Target="https://en.wikipedia.org/wiki/Linux#cite_note-46"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MINIX" TargetMode="External"/><Relationship Id="rId3" Type="http://schemas.openxmlformats.org/officeDocument/2006/relationships/hyperlink" Target="https://en.wikipedia.org/wiki/Linux#cite_note-56" TargetMode="External"/><Relationship Id="rId7" Type="http://schemas.openxmlformats.org/officeDocument/2006/relationships/hyperlink" Target="https://en.wikipedia.org/wiki/Andrew_S._Tanenbaum" TargetMode="External"/><Relationship Id="rId2" Type="http://schemas.openxmlformats.org/officeDocument/2006/relationships/hyperlink" Target="https://en.wikipedia.org/wiki/University_of_Helsinki" TargetMode="External"/><Relationship Id="rId1" Type="http://schemas.openxmlformats.org/officeDocument/2006/relationships/slideLayout" Target="../slideLayouts/slideLayout2.xml"/><Relationship Id="rId6" Type="http://schemas.openxmlformats.org/officeDocument/2006/relationships/hyperlink" Target="https://en.wikipedia.org/wiki/Operating_Systems:_Design_and_Implementation" TargetMode="External"/><Relationship Id="rId11" Type="http://schemas.openxmlformats.org/officeDocument/2006/relationships/hyperlink" Target="https://en.wikipedia.org/wiki/Linux_kernel" TargetMode="External"/><Relationship Id="rId5" Type="http://schemas.openxmlformats.org/officeDocument/2006/relationships/hyperlink" Target="https://en.wikipedia.org/wiki/Ultrix" TargetMode="External"/><Relationship Id="rId10" Type="http://schemas.openxmlformats.org/officeDocument/2006/relationships/hyperlink" Target="https://en.wikipedia.org/wiki/Linux#cite_note-minix-lic-53" TargetMode="External"/><Relationship Id="rId4" Type="http://schemas.openxmlformats.org/officeDocument/2006/relationships/hyperlink" Target="https://en.wikipedia.org/wiki/MicroVAX" TargetMode="External"/><Relationship Id="rId9" Type="http://schemas.openxmlformats.org/officeDocument/2006/relationships/hyperlink" Target="https://en.wikipedia.org/wiki/Linux#cite_note-57"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Makefile" TargetMode="External"/><Relationship Id="rId2" Type="http://schemas.openxmlformats.org/officeDocument/2006/relationships/hyperlink" Target="https://en.wikipedia.org/wiki/Portmanteau"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Kernel_space" TargetMode="External"/><Relationship Id="rId2" Type="http://schemas.openxmlformats.org/officeDocument/2006/relationships/hyperlink" Target="https://en.wikipedia.org/wiki/User_space"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hyperlink" Target="https://en.wikipedia.org/wiki/Sysvinit" TargetMode="External"/><Relationship Id="rId13" Type="http://schemas.openxmlformats.org/officeDocument/2006/relationships/hyperlink" Target="https://en.wikipedia.org/wiki/C_standard_library" TargetMode="External"/><Relationship Id="rId18" Type="http://schemas.openxmlformats.org/officeDocument/2006/relationships/hyperlink" Target="https://en.wikipedia.org/wiki/Dpkg" TargetMode="External"/><Relationship Id="rId3" Type="http://schemas.openxmlformats.org/officeDocument/2006/relationships/hyperlink" Target="https://en.wikipedia.org/wiki/GNU_GRUB" TargetMode="External"/><Relationship Id="rId7" Type="http://schemas.openxmlformats.org/officeDocument/2006/relationships/hyperlink" Target="https://en.wikipedia.org/wiki/Init" TargetMode="External"/><Relationship Id="rId12" Type="http://schemas.openxmlformats.org/officeDocument/2006/relationships/hyperlink" Target="https://en.wikipedia.org/wiki/Library_(computing)" TargetMode="External"/><Relationship Id="rId17" Type="http://schemas.openxmlformats.org/officeDocument/2006/relationships/hyperlink" Target="https://en.wikipedia.org/wiki/Package_manager" TargetMode="External"/><Relationship Id="rId2" Type="http://schemas.openxmlformats.org/officeDocument/2006/relationships/hyperlink" Target="https://en.wikipedia.org/wiki/Bootloader" TargetMode="External"/><Relationship Id="rId16" Type="http://schemas.openxmlformats.org/officeDocument/2006/relationships/hyperlink" Target="https://en.wikipedia.org/wiki/Graphical_user_interface" TargetMode="External"/><Relationship Id="rId1" Type="http://schemas.openxmlformats.org/officeDocument/2006/relationships/slideLayout" Target="../slideLayouts/slideLayout2.xml"/><Relationship Id="rId6" Type="http://schemas.openxmlformats.org/officeDocument/2006/relationships/hyperlink" Target="https://en.wikipedia.org/wiki/Systemd-boot" TargetMode="External"/><Relationship Id="rId11" Type="http://schemas.openxmlformats.org/officeDocument/2006/relationships/hyperlink" Target="https://en.wikipedia.org/wiki/Upstart_(software)" TargetMode="External"/><Relationship Id="rId5" Type="http://schemas.openxmlformats.org/officeDocument/2006/relationships/hyperlink" Target="https://en.wikipedia.org/wiki/SYSLINUX" TargetMode="External"/><Relationship Id="rId15" Type="http://schemas.openxmlformats.org/officeDocument/2006/relationships/hyperlink" Target="https://en.wikipedia.org/wiki/Widget_toolkit" TargetMode="External"/><Relationship Id="rId10" Type="http://schemas.openxmlformats.org/officeDocument/2006/relationships/hyperlink" Target="https://en.wikipedia.org/wiki/OpenRC" TargetMode="External"/><Relationship Id="rId19" Type="http://schemas.openxmlformats.org/officeDocument/2006/relationships/hyperlink" Target="https://en.wikipedia.org/wiki/RPM_Package_Manager" TargetMode="External"/><Relationship Id="rId4" Type="http://schemas.openxmlformats.org/officeDocument/2006/relationships/hyperlink" Target="https://en.wikipedia.org/wiki/LILO_(boot_loader)" TargetMode="External"/><Relationship Id="rId9" Type="http://schemas.openxmlformats.org/officeDocument/2006/relationships/hyperlink" Target="https://en.wikipedia.org/wiki/Systemd" TargetMode="External"/><Relationship Id="rId14" Type="http://schemas.openxmlformats.org/officeDocument/2006/relationships/hyperlink" Target="https://en.wikipedia.org/wiki/C_(programming_languag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p:nvPr/>
        </p:nvSpPr>
        <p:spPr>
          <a:xfrm flipH="1">
            <a:off x="713325" y="329100"/>
            <a:ext cx="3713700" cy="4485300"/>
          </a:xfrm>
          <a:prstGeom prst="round2SameRect">
            <a:avLst>
              <a:gd name="adj1" fmla="val 5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8"/>
          <p:cNvSpPr txBox="1">
            <a:spLocks noGrp="1"/>
          </p:cNvSpPr>
          <p:nvPr>
            <p:ph type="ctrTitle"/>
          </p:nvPr>
        </p:nvSpPr>
        <p:spPr>
          <a:xfrm>
            <a:off x="629362" y="1216696"/>
            <a:ext cx="3881625" cy="22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Computer System</a:t>
            </a:r>
            <a:endParaRPr dirty="0"/>
          </a:p>
        </p:txBody>
      </p:sp>
      <p:sp>
        <p:nvSpPr>
          <p:cNvPr id="313" name="Google Shape;313;p48"/>
          <p:cNvSpPr txBox="1">
            <a:spLocks noGrp="1"/>
          </p:cNvSpPr>
          <p:nvPr>
            <p:ph type="subTitle" idx="1"/>
          </p:nvPr>
        </p:nvSpPr>
        <p:spPr>
          <a:xfrm>
            <a:off x="946425" y="3533007"/>
            <a:ext cx="3247500" cy="58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安希佐</a:t>
            </a:r>
            <a:r>
              <a:rPr lang="en-US" dirty="0"/>
              <a:t> 4110E229</a:t>
            </a:r>
            <a:br>
              <a:rPr lang="en-US" dirty="0"/>
            </a:br>
            <a:r>
              <a:rPr lang="en-US" dirty="0"/>
              <a:t>My Dear Great Teacher</a:t>
            </a:r>
          </a:p>
        </p:txBody>
      </p:sp>
      <p:cxnSp>
        <p:nvCxnSpPr>
          <p:cNvPr id="314" name="Google Shape;314;p48"/>
          <p:cNvCxnSpPr/>
          <p:nvPr/>
        </p:nvCxnSpPr>
        <p:spPr>
          <a:xfrm>
            <a:off x="1109675" y="3451075"/>
            <a:ext cx="29937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48"/>
          <p:cNvSpPr/>
          <p:nvPr/>
        </p:nvSpPr>
        <p:spPr>
          <a:xfrm>
            <a:off x="4049024" y="191200"/>
            <a:ext cx="1045917" cy="104607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8"/>
          <p:cNvSpPr/>
          <p:nvPr/>
        </p:nvSpPr>
        <p:spPr>
          <a:xfrm>
            <a:off x="499650" y="4220496"/>
            <a:ext cx="427545" cy="427562"/>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996192" y="884545"/>
            <a:ext cx="269237" cy="269141"/>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8"/>
          <p:cNvSpPr/>
          <p:nvPr/>
        </p:nvSpPr>
        <p:spPr>
          <a:xfrm rot="-2018505" flipH="1">
            <a:off x="6194341" y="3587498"/>
            <a:ext cx="2663727" cy="1161043"/>
          </a:xfrm>
          <a:prstGeom prst="arc">
            <a:avLst>
              <a:gd name="adj1" fmla="val 21351752"/>
              <a:gd name="adj2" fmla="val 1139536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Placeholder 12">
            <a:extLst>
              <a:ext uri="{FF2B5EF4-FFF2-40B4-BE49-F238E27FC236}">
                <a16:creationId xmlns:a16="http://schemas.microsoft.com/office/drawing/2014/main" id="{E96392AB-0445-0587-5E88-A169D8FAA18D}"/>
              </a:ext>
            </a:extLst>
          </p:cNvPr>
          <p:cNvPicPr>
            <a:picLocks noGrp="1" noChangeAspect="1"/>
          </p:cNvPicPr>
          <p:nvPr>
            <p:ph type="pic" idx="2"/>
          </p:nvPr>
        </p:nvPicPr>
        <p:blipFill>
          <a:blip r:embed="rId3"/>
          <a:srcRect l="8496" r="8496"/>
          <a:stretch>
            <a:fillRect/>
          </a:stretch>
        </p:blipFill>
        <p:spPr>
          <a:xfrm>
            <a:off x="4793854" y="340200"/>
            <a:ext cx="3713700" cy="447420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451204" y="2155756"/>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Multimedia Computer Systems</a:t>
            </a: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39219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57E-C15D-C967-2487-CE002C927518}"/>
              </a:ext>
            </a:extLst>
          </p:cNvPr>
          <p:cNvSpPr>
            <a:spLocks noGrp="1"/>
          </p:cNvSpPr>
          <p:nvPr>
            <p:ph type="title"/>
          </p:nvPr>
        </p:nvSpPr>
        <p:spPr>
          <a:xfrm>
            <a:off x="602653" y="1900526"/>
            <a:ext cx="3657113" cy="1342448"/>
          </a:xfrm>
        </p:spPr>
        <p:txBody>
          <a:bodyPr/>
          <a:lstStyle/>
          <a:p>
            <a:r>
              <a:rPr lang="en-US" dirty="0">
                <a:latin typeface="Algerian" panose="04020705040A02060702" pitchFamily="82" charset="0"/>
              </a:rPr>
              <a:t>Android: Overview</a:t>
            </a:r>
          </a:p>
        </p:txBody>
      </p:sp>
      <p:pic>
        <p:nvPicPr>
          <p:cNvPr id="13314" name="Picture 2" descr="Android - Overview">
            <a:extLst>
              <a:ext uri="{FF2B5EF4-FFF2-40B4-BE49-F238E27FC236}">
                <a16:creationId xmlns:a16="http://schemas.microsoft.com/office/drawing/2014/main" id="{4238B6FC-1DF4-2C6B-F1A7-486736426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500" y="795221"/>
            <a:ext cx="36766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9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ANDROID OS Architecture - ppt download">
            <a:extLst>
              <a:ext uri="{FF2B5EF4-FFF2-40B4-BE49-F238E27FC236}">
                <a16:creationId xmlns:a16="http://schemas.microsoft.com/office/drawing/2014/main" id="{36A20B42-3B98-40F8-CA2E-30ED47AA4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77" y="867567"/>
            <a:ext cx="6573643" cy="3794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6D5EE0-AC7B-9E2B-3E23-5C3BDD24D178}"/>
              </a:ext>
            </a:extLst>
          </p:cNvPr>
          <p:cNvSpPr txBox="1"/>
          <p:nvPr/>
        </p:nvSpPr>
        <p:spPr>
          <a:xfrm>
            <a:off x="2390077" y="331560"/>
            <a:ext cx="4363845" cy="461665"/>
          </a:xfrm>
          <a:prstGeom prst="rect">
            <a:avLst/>
          </a:prstGeom>
          <a:noFill/>
        </p:spPr>
        <p:txBody>
          <a:bodyPr wrap="square" rtlCol="0">
            <a:spAutoFit/>
          </a:bodyPr>
          <a:lstStyle/>
          <a:p>
            <a:pPr algn="ctr"/>
            <a:r>
              <a:rPr lang="en-US" sz="2400" dirty="0">
                <a:latin typeface="Algerian" panose="04020705040A02060702" pitchFamily="82" charset="0"/>
              </a:rPr>
              <a:t>ANDROID ARCHITECTURE</a:t>
            </a:r>
          </a:p>
        </p:txBody>
      </p:sp>
    </p:spTree>
    <p:extLst>
      <p:ext uri="{BB962C8B-B14F-4D97-AF65-F5344CB8AC3E}">
        <p14:creationId xmlns:p14="http://schemas.microsoft.com/office/powerpoint/2010/main" val="4290214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63E0-C8EA-E29A-8E0E-05F68F25DDE8}"/>
              </a:ext>
            </a:extLst>
          </p:cNvPr>
          <p:cNvSpPr>
            <a:spLocks noGrp="1"/>
          </p:cNvSpPr>
          <p:nvPr>
            <p:ph type="title"/>
          </p:nvPr>
        </p:nvSpPr>
        <p:spPr>
          <a:xfrm>
            <a:off x="1494750" y="252762"/>
            <a:ext cx="6154500" cy="550126"/>
          </a:xfrm>
        </p:spPr>
        <p:txBody>
          <a:bodyPr/>
          <a:lstStyle/>
          <a:p>
            <a:r>
              <a:rPr lang="en-US" sz="2800" dirty="0">
                <a:latin typeface="Algerian" panose="04020705040A02060702" pitchFamily="82" charset="0"/>
              </a:rPr>
              <a:t>ANDROID ARCHITECTURE</a:t>
            </a:r>
            <a:br>
              <a:rPr lang="en-US" sz="2800" dirty="0">
                <a:latin typeface="Algerian" panose="04020705040A02060702" pitchFamily="82" charset="0"/>
              </a:rPr>
            </a:br>
            <a:endParaRPr lang="en-US" sz="2800" dirty="0"/>
          </a:p>
        </p:txBody>
      </p:sp>
      <p:pic>
        <p:nvPicPr>
          <p:cNvPr id="16386" name="Picture 2" descr="Android Architecture - GeeksforGeeks">
            <a:extLst>
              <a:ext uri="{FF2B5EF4-FFF2-40B4-BE49-F238E27FC236}">
                <a16:creationId xmlns:a16="http://schemas.microsoft.com/office/drawing/2014/main" id="{9DFD1D9B-BFA9-7FDD-0054-0235CF396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957" y="936702"/>
            <a:ext cx="5157787" cy="403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483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D9AA-9395-209F-4C78-529F6A8B2B36}"/>
              </a:ext>
            </a:extLst>
          </p:cNvPr>
          <p:cNvSpPr>
            <a:spLocks noGrp="1"/>
          </p:cNvSpPr>
          <p:nvPr>
            <p:ph type="title"/>
          </p:nvPr>
        </p:nvSpPr>
        <p:spPr>
          <a:xfrm>
            <a:off x="1494750" y="28984"/>
            <a:ext cx="6154500" cy="695678"/>
          </a:xfrm>
        </p:spPr>
        <p:txBody>
          <a:bodyPr/>
          <a:lstStyle/>
          <a:p>
            <a:r>
              <a:rPr lang="en-US" dirty="0">
                <a:latin typeface="Algerian" panose="04020705040A02060702" pitchFamily="82" charset="0"/>
              </a:rPr>
              <a:t>Version of Androids</a:t>
            </a:r>
          </a:p>
        </p:txBody>
      </p:sp>
      <p:sp>
        <p:nvSpPr>
          <p:cNvPr id="3" name="TextBox 2">
            <a:extLst>
              <a:ext uri="{FF2B5EF4-FFF2-40B4-BE49-F238E27FC236}">
                <a16:creationId xmlns:a16="http://schemas.microsoft.com/office/drawing/2014/main" id="{3D6F920E-524F-2463-8520-E31A27FEF2F6}"/>
              </a:ext>
            </a:extLst>
          </p:cNvPr>
          <p:cNvSpPr txBox="1"/>
          <p:nvPr/>
        </p:nvSpPr>
        <p:spPr>
          <a:xfrm>
            <a:off x="1175082" y="928755"/>
            <a:ext cx="2470548" cy="3970318"/>
          </a:xfrm>
          <a:prstGeom prst="rect">
            <a:avLst/>
          </a:prstGeom>
          <a:noFill/>
        </p:spPr>
        <p:txBody>
          <a:bodyPr wrap="none" rtlCol="0">
            <a:spAutoFit/>
          </a:bodyPr>
          <a:lstStyle/>
          <a:p>
            <a:pPr algn="l">
              <a:buFont typeface="Arial" panose="020B0604020202020204" pitchFamily="34" charset="0"/>
              <a:buChar char="•"/>
            </a:pPr>
            <a:r>
              <a:rPr lang="en-US" b="0" i="0" dirty="0">
                <a:solidFill>
                  <a:srgbClr val="202124"/>
                </a:solidFill>
                <a:effectLst/>
                <a:latin typeface="Algerian" panose="04020705040A02060702" pitchFamily="82" charset="0"/>
              </a:rPr>
              <a:t>Tiramisu (OS 13)</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Snow Cone (OS 12)</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Red Velvet Cake (OS 11)</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Quince Tart (OS 10)</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Pie (9.0)</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Oreo (8.0)</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Nougat (7.0)</a:t>
            </a:r>
          </a:p>
          <a:p>
            <a:pPr algn="l"/>
            <a:endParaRPr lang="en-US" b="0" i="0" dirty="0">
              <a:solidFill>
                <a:srgbClr val="202124"/>
              </a:solidFill>
              <a:effectLst/>
              <a:latin typeface="Algerian" panose="04020705040A02060702" pitchFamily="82" charset="0"/>
            </a:endParaRPr>
          </a:p>
          <a:p>
            <a:pPr algn="l">
              <a:buFont typeface="Arial" panose="020B0604020202020204" pitchFamily="34" charset="0"/>
              <a:buChar char="•"/>
            </a:pPr>
            <a:r>
              <a:rPr lang="en-US" b="0" i="0" dirty="0">
                <a:solidFill>
                  <a:srgbClr val="202124"/>
                </a:solidFill>
                <a:effectLst/>
                <a:latin typeface="Algerian" panose="04020705040A02060702" pitchFamily="82" charset="0"/>
              </a:rPr>
              <a:t>Marshmallow (6.0)</a:t>
            </a:r>
          </a:p>
          <a:p>
            <a:pPr algn="l">
              <a:buFont typeface="Arial" panose="020B0604020202020204" pitchFamily="34" charset="0"/>
              <a:buChar char="•"/>
            </a:pPr>
            <a:endParaRPr lang="en-US" dirty="0">
              <a:solidFill>
                <a:srgbClr val="202124"/>
              </a:solidFill>
              <a:latin typeface="Algerian" panose="04020705040A02060702" pitchFamily="82" charset="0"/>
            </a:endParaRPr>
          </a:p>
          <a:p>
            <a:pPr algn="l">
              <a:buFont typeface="Arial" panose="020B0604020202020204" pitchFamily="34" charset="0"/>
              <a:buChar char="•"/>
            </a:pPr>
            <a:r>
              <a:rPr lang="en-US" dirty="0">
                <a:solidFill>
                  <a:srgbClr val="202124"/>
                </a:solidFill>
                <a:latin typeface="Algerian" panose="04020705040A02060702" pitchFamily="82" charset="0"/>
              </a:rPr>
              <a:t>lollipop (5.0)</a:t>
            </a:r>
            <a:endParaRPr lang="en-US" b="0" i="0" dirty="0">
              <a:solidFill>
                <a:srgbClr val="202124"/>
              </a:solidFill>
              <a:effectLst/>
              <a:latin typeface="Algerian" panose="04020705040A02060702" pitchFamily="82" charset="0"/>
            </a:endParaRPr>
          </a:p>
          <a:p>
            <a:endParaRPr lang="en-US" dirty="0">
              <a:latin typeface="Algerian" panose="04020705040A02060702" pitchFamily="82" charset="0"/>
            </a:endParaRPr>
          </a:p>
        </p:txBody>
      </p:sp>
      <p:sp>
        <p:nvSpPr>
          <p:cNvPr id="5" name="TextBox 4">
            <a:extLst>
              <a:ext uri="{FF2B5EF4-FFF2-40B4-BE49-F238E27FC236}">
                <a16:creationId xmlns:a16="http://schemas.microsoft.com/office/drawing/2014/main" id="{C04ECEE2-D6D2-07F4-FB24-293EC9028FC4}"/>
              </a:ext>
            </a:extLst>
          </p:cNvPr>
          <p:cNvSpPr txBox="1"/>
          <p:nvPr/>
        </p:nvSpPr>
        <p:spPr>
          <a:xfrm>
            <a:off x="4524499" y="713312"/>
            <a:ext cx="2832410" cy="4185761"/>
          </a:xfrm>
          <a:prstGeom prst="rect">
            <a:avLst/>
          </a:prstGeom>
          <a:noFill/>
        </p:spPr>
        <p:txBody>
          <a:bodyPr wrap="square" rtlCol="0">
            <a:spAutoFit/>
          </a:bodyPr>
          <a:lstStyle/>
          <a:p>
            <a:r>
              <a:rPr lang="en-US" dirty="0">
                <a:latin typeface="Algerian" panose="04020705040A02060702" pitchFamily="82" charset="0"/>
              </a:rPr>
              <a:t>KITKAT (4.4)</a:t>
            </a:r>
          </a:p>
          <a:p>
            <a:endParaRPr lang="en-US" dirty="0">
              <a:latin typeface="Algerian" panose="04020705040A02060702" pitchFamily="82" charset="0"/>
            </a:endParaRPr>
          </a:p>
          <a:p>
            <a:r>
              <a:rPr lang="en-US" dirty="0">
                <a:latin typeface="Algerian" panose="04020705040A02060702" pitchFamily="82" charset="0"/>
              </a:rPr>
              <a:t>JELLY BEAN (4.1 – 4.3)</a:t>
            </a:r>
          </a:p>
          <a:p>
            <a:endParaRPr lang="en-US" dirty="0">
              <a:latin typeface="Algerian" panose="04020705040A02060702" pitchFamily="82" charset="0"/>
            </a:endParaRPr>
          </a:p>
          <a:p>
            <a:r>
              <a:rPr lang="en-US" dirty="0">
                <a:latin typeface="Algerian" panose="04020705040A02060702" pitchFamily="82" charset="0"/>
              </a:rPr>
              <a:t>ICE CREAM SANDWICH (4.0)</a:t>
            </a:r>
          </a:p>
          <a:p>
            <a:endParaRPr lang="en-US" dirty="0">
              <a:latin typeface="Algerian" panose="04020705040A02060702" pitchFamily="82" charset="0"/>
            </a:endParaRPr>
          </a:p>
          <a:p>
            <a:r>
              <a:rPr lang="en-US" dirty="0">
                <a:latin typeface="Algerian" panose="04020705040A02060702" pitchFamily="82" charset="0"/>
              </a:rPr>
              <a:t>HONEY COMB (3.0 – 3.2)</a:t>
            </a:r>
          </a:p>
          <a:p>
            <a:endParaRPr lang="en-US" dirty="0">
              <a:latin typeface="Algerian" panose="04020705040A02060702" pitchFamily="82" charset="0"/>
            </a:endParaRPr>
          </a:p>
          <a:p>
            <a:r>
              <a:rPr lang="en-US" dirty="0">
                <a:latin typeface="Algerian" panose="04020705040A02060702" pitchFamily="82" charset="0"/>
              </a:rPr>
              <a:t>GINGERBREAD (2.3)</a:t>
            </a:r>
          </a:p>
          <a:p>
            <a:endParaRPr lang="en-US" dirty="0">
              <a:latin typeface="Algerian" panose="04020705040A02060702" pitchFamily="82" charset="0"/>
            </a:endParaRPr>
          </a:p>
          <a:p>
            <a:r>
              <a:rPr lang="en-US" dirty="0">
                <a:latin typeface="Algerian" panose="04020705040A02060702" pitchFamily="82" charset="0"/>
              </a:rPr>
              <a:t>FROYO (2.2)</a:t>
            </a:r>
          </a:p>
          <a:p>
            <a:endParaRPr lang="en-US" dirty="0">
              <a:latin typeface="Algerian" panose="04020705040A02060702" pitchFamily="82" charset="0"/>
            </a:endParaRPr>
          </a:p>
          <a:p>
            <a:r>
              <a:rPr lang="en-US" dirty="0">
                <a:latin typeface="Algerian" panose="04020705040A02060702" pitchFamily="82" charset="0"/>
              </a:rPr>
              <a:t>ÉCLAIR (2.0 – 2.1)</a:t>
            </a:r>
          </a:p>
          <a:p>
            <a:endParaRPr lang="en-US" dirty="0">
              <a:latin typeface="Algerian" panose="04020705040A02060702" pitchFamily="82" charset="0"/>
            </a:endParaRPr>
          </a:p>
          <a:p>
            <a:r>
              <a:rPr lang="en-US" dirty="0">
                <a:latin typeface="Algerian" panose="04020705040A02060702" pitchFamily="82" charset="0"/>
              </a:rPr>
              <a:t>DONUT (1.6)</a:t>
            </a:r>
          </a:p>
          <a:p>
            <a:endParaRPr lang="en-US" dirty="0">
              <a:latin typeface="Algerian" panose="04020705040A02060702" pitchFamily="82" charset="0"/>
            </a:endParaRPr>
          </a:p>
          <a:p>
            <a:r>
              <a:rPr lang="en-US" dirty="0">
                <a:latin typeface="Algerian" panose="04020705040A02060702" pitchFamily="82" charset="0"/>
              </a:rPr>
              <a:t>CUPCAKE (1.5)</a:t>
            </a:r>
          </a:p>
          <a:p>
            <a:endParaRPr lang="en-US" dirty="0">
              <a:latin typeface="Algerian" panose="04020705040A02060702" pitchFamily="82" charset="0"/>
            </a:endParaRPr>
          </a:p>
          <a:p>
            <a:r>
              <a:rPr lang="en-US" dirty="0">
                <a:latin typeface="Algerian" panose="04020705040A02060702" pitchFamily="82" charset="0"/>
              </a:rPr>
              <a:t>The Early Days (1.0 – 1.1)</a:t>
            </a:r>
          </a:p>
        </p:txBody>
      </p:sp>
    </p:spTree>
    <p:extLst>
      <p:ext uri="{BB962C8B-B14F-4D97-AF65-F5344CB8AC3E}">
        <p14:creationId xmlns:p14="http://schemas.microsoft.com/office/powerpoint/2010/main" val="3018417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D48E-5E8E-5148-C129-6A644B379967}"/>
              </a:ext>
            </a:extLst>
          </p:cNvPr>
          <p:cNvSpPr>
            <a:spLocks noGrp="1"/>
          </p:cNvSpPr>
          <p:nvPr>
            <p:ph type="title"/>
          </p:nvPr>
        </p:nvSpPr>
        <p:spPr>
          <a:xfrm>
            <a:off x="1420408" y="188986"/>
            <a:ext cx="6154500" cy="822059"/>
          </a:xfrm>
        </p:spPr>
        <p:txBody>
          <a:bodyPr/>
          <a:lstStyle/>
          <a:p>
            <a:r>
              <a:rPr lang="en-US" sz="2400" dirty="0">
                <a:latin typeface="Algerian" panose="04020705040A02060702" pitchFamily="82" charset="0"/>
              </a:rPr>
              <a:t>Android version</a:t>
            </a:r>
            <a:br>
              <a:rPr lang="en-US" sz="2400" dirty="0">
                <a:latin typeface="Algerian" panose="04020705040A02060702" pitchFamily="82" charset="0"/>
              </a:rPr>
            </a:br>
            <a:r>
              <a:rPr lang="en-US" sz="2400" dirty="0">
                <a:latin typeface="Algerian" panose="04020705040A02060702" pitchFamily="82" charset="0"/>
              </a:rPr>
              <a:t>The Early Days (1.0 – 1.1)</a:t>
            </a:r>
            <a:br>
              <a:rPr lang="en-US" sz="2400" dirty="0">
                <a:latin typeface="Algerian" panose="04020705040A02060702" pitchFamily="82" charset="0"/>
              </a:rPr>
            </a:br>
            <a:endParaRPr lang="en-US" sz="2400" dirty="0"/>
          </a:p>
        </p:txBody>
      </p:sp>
      <p:pic>
        <p:nvPicPr>
          <p:cNvPr id="17410" name="Picture 2" descr="Android version 1.0 on early smartphones">
            <a:extLst>
              <a:ext uri="{FF2B5EF4-FFF2-40B4-BE49-F238E27FC236}">
                <a16:creationId xmlns:a16="http://schemas.microsoft.com/office/drawing/2014/main" id="{05581C19-F3CF-E025-802F-F194C12C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231048"/>
            <a:ext cx="66675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85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6A31-A0A4-CA61-190A-C4F8489B29E4}"/>
              </a:ext>
            </a:extLst>
          </p:cNvPr>
          <p:cNvSpPr>
            <a:spLocks noGrp="1"/>
          </p:cNvSpPr>
          <p:nvPr>
            <p:ph type="title"/>
          </p:nvPr>
        </p:nvSpPr>
        <p:spPr>
          <a:xfrm>
            <a:off x="1494750" y="322800"/>
            <a:ext cx="6154500" cy="710546"/>
          </a:xfrm>
        </p:spPr>
        <p:txBody>
          <a:bodyPr/>
          <a:lstStyle/>
          <a:p>
            <a:r>
              <a:rPr lang="en-US" sz="2400" dirty="0">
                <a:latin typeface="Algerian" panose="04020705040A02060702" pitchFamily="82" charset="0"/>
              </a:rPr>
              <a:t>Android version</a:t>
            </a:r>
            <a:br>
              <a:rPr lang="en-US" sz="2400" dirty="0">
                <a:latin typeface="Algerian" panose="04020705040A02060702" pitchFamily="82" charset="0"/>
              </a:rPr>
            </a:br>
            <a:r>
              <a:rPr lang="en-US" sz="1800" dirty="0">
                <a:latin typeface="Algerian" panose="04020705040A02060702" pitchFamily="82" charset="0"/>
              </a:rPr>
              <a:t>CUPCAKE (1.5)</a:t>
            </a:r>
            <a:br>
              <a:rPr lang="en-US" sz="1800" dirty="0">
                <a:latin typeface="Algerian" panose="04020705040A02060702" pitchFamily="82" charset="0"/>
              </a:rPr>
            </a:br>
            <a:br>
              <a:rPr lang="en-US" sz="2400" dirty="0">
                <a:latin typeface="Algerian" panose="04020705040A02060702" pitchFamily="82" charset="0"/>
              </a:rPr>
            </a:br>
            <a:endParaRPr lang="en-US" sz="2400" dirty="0"/>
          </a:p>
        </p:txBody>
      </p:sp>
      <p:pic>
        <p:nvPicPr>
          <p:cNvPr id="18434" name="Picture 2" descr="Android version 1.5 Cupcake">
            <a:extLst>
              <a:ext uri="{FF2B5EF4-FFF2-40B4-BE49-F238E27FC236}">
                <a16:creationId xmlns:a16="http://schemas.microsoft.com/office/drawing/2014/main" id="{35F162E7-77CA-23E9-E962-1641024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23" y="1124364"/>
            <a:ext cx="6667500" cy="369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96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33F9-88A6-3998-5F2B-D47997035CF0}"/>
              </a:ext>
            </a:extLst>
          </p:cNvPr>
          <p:cNvSpPr>
            <a:spLocks noGrp="1"/>
          </p:cNvSpPr>
          <p:nvPr>
            <p:ph type="title"/>
          </p:nvPr>
        </p:nvSpPr>
        <p:spPr>
          <a:xfrm>
            <a:off x="1494750" y="352535"/>
            <a:ext cx="6154500" cy="836927"/>
          </a:xfrm>
        </p:spPr>
        <p:txBody>
          <a:bodyPr/>
          <a:lstStyle/>
          <a:p>
            <a:r>
              <a:rPr lang="en-US" sz="2400" dirty="0">
                <a:latin typeface="Algerian" panose="04020705040A02060702" pitchFamily="82" charset="0"/>
              </a:rPr>
              <a:t>Android version</a:t>
            </a:r>
            <a:br>
              <a:rPr lang="en-US" sz="2400" dirty="0">
                <a:latin typeface="Algerian" panose="04020705040A02060702" pitchFamily="82" charset="0"/>
              </a:rPr>
            </a:br>
            <a:r>
              <a:rPr lang="en-US" sz="1600" dirty="0">
                <a:latin typeface="Algerian" panose="04020705040A02060702" pitchFamily="82" charset="0"/>
              </a:rPr>
              <a:t>DONUT (1.6)</a:t>
            </a:r>
            <a:br>
              <a:rPr lang="en-US" sz="1050" dirty="0">
                <a:latin typeface="Algerian" panose="04020705040A02060702" pitchFamily="82" charset="0"/>
              </a:rPr>
            </a:br>
            <a:br>
              <a:rPr lang="en-US" sz="2400" dirty="0">
                <a:latin typeface="Algerian" panose="04020705040A02060702" pitchFamily="82" charset="0"/>
              </a:rPr>
            </a:br>
            <a:endParaRPr lang="en-US" sz="2400" dirty="0"/>
          </a:p>
        </p:txBody>
      </p:sp>
      <p:pic>
        <p:nvPicPr>
          <p:cNvPr id="19458" name="Picture 2" descr="Android version 1.6 Donut">
            <a:extLst>
              <a:ext uri="{FF2B5EF4-FFF2-40B4-BE49-F238E27FC236}">
                <a16:creationId xmlns:a16="http://schemas.microsoft.com/office/drawing/2014/main" id="{CCB62C27-EB82-A7C0-E2CF-F4A322498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2" y="1189462"/>
            <a:ext cx="6657975" cy="352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33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A06A-8AEA-30F7-0582-F1C5F990E5AB}"/>
              </a:ext>
            </a:extLst>
          </p:cNvPr>
          <p:cNvSpPr>
            <a:spLocks noGrp="1"/>
          </p:cNvSpPr>
          <p:nvPr>
            <p:ph type="title"/>
          </p:nvPr>
        </p:nvSpPr>
        <p:spPr>
          <a:xfrm>
            <a:off x="1494750" y="255892"/>
            <a:ext cx="6154500" cy="688244"/>
          </a:xfrm>
        </p:spPr>
        <p:txBody>
          <a:bodyPr/>
          <a:lstStyle/>
          <a:p>
            <a:r>
              <a:rPr lang="en-US" sz="2400" dirty="0">
                <a:latin typeface="Algerian" panose="04020705040A02060702" pitchFamily="82" charset="0"/>
              </a:rPr>
              <a:t>Android version</a:t>
            </a:r>
            <a:br>
              <a:rPr lang="en-US" sz="2400" dirty="0">
                <a:latin typeface="Algerian" panose="04020705040A02060702" pitchFamily="82" charset="0"/>
              </a:rPr>
            </a:br>
            <a:r>
              <a:rPr lang="en-US" sz="1800" dirty="0">
                <a:latin typeface="Algerian" panose="04020705040A02060702" pitchFamily="82" charset="0"/>
              </a:rPr>
              <a:t>ÉCLAIR (2.0 – 2.1)</a:t>
            </a:r>
            <a:br>
              <a:rPr lang="en-US" sz="1050" dirty="0">
                <a:latin typeface="Algerian" panose="04020705040A02060702" pitchFamily="82" charset="0"/>
              </a:rPr>
            </a:br>
            <a:br>
              <a:rPr lang="en-US" sz="2400" dirty="0">
                <a:latin typeface="Algerian" panose="04020705040A02060702" pitchFamily="82" charset="0"/>
              </a:rPr>
            </a:br>
            <a:endParaRPr lang="en-US" sz="2400" dirty="0"/>
          </a:p>
        </p:txBody>
      </p:sp>
      <p:pic>
        <p:nvPicPr>
          <p:cNvPr id="20482" name="Picture 2" descr="android versions 2.0 2.1 2.2 Eclair">
            <a:extLst>
              <a:ext uri="{FF2B5EF4-FFF2-40B4-BE49-F238E27FC236}">
                <a16:creationId xmlns:a16="http://schemas.microsoft.com/office/drawing/2014/main" id="{2CFC46EB-3EF9-2240-37B5-5520CF43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37425"/>
            <a:ext cx="6667500" cy="368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091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156E-A8EB-7230-F061-395BC48E6D26}"/>
              </a:ext>
            </a:extLst>
          </p:cNvPr>
          <p:cNvSpPr>
            <a:spLocks noGrp="1"/>
          </p:cNvSpPr>
          <p:nvPr>
            <p:ph type="title"/>
          </p:nvPr>
        </p:nvSpPr>
        <p:spPr>
          <a:xfrm>
            <a:off x="1494750" y="315365"/>
            <a:ext cx="6154500" cy="836927"/>
          </a:xfrm>
        </p:spPr>
        <p:txBody>
          <a:bodyPr/>
          <a:lstStyle/>
          <a:p>
            <a:r>
              <a:rPr lang="en-US" sz="2400" dirty="0">
                <a:latin typeface="Algerian" panose="04020705040A02060702" pitchFamily="82" charset="0"/>
              </a:rPr>
              <a:t>Android version</a:t>
            </a:r>
            <a:br>
              <a:rPr lang="en-US" sz="3600" dirty="0">
                <a:latin typeface="Algerian" panose="04020705040A02060702" pitchFamily="82" charset="0"/>
              </a:rPr>
            </a:br>
            <a:r>
              <a:rPr lang="en-US" sz="1800" dirty="0">
                <a:latin typeface="Algerian" panose="04020705040A02060702" pitchFamily="82" charset="0"/>
              </a:rPr>
              <a:t> FROYO (2.2)</a:t>
            </a:r>
            <a:br>
              <a:rPr lang="en-US" dirty="0">
                <a:latin typeface="Algerian" panose="04020705040A02060702" pitchFamily="82" charset="0"/>
              </a:rPr>
            </a:br>
            <a:endParaRPr lang="en-US" dirty="0"/>
          </a:p>
        </p:txBody>
      </p:sp>
      <p:pic>
        <p:nvPicPr>
          <p:cNvPr id="21506" name="Picture 2" descr="Android version 2.2 Froyo">
            <a:extLst>
              <a:ext uri="{FF2B5EF4-FFF2-40B4-BE49-F238E27FC236}">
                <a16:creationId xmlns:a16="http://schemas.microsoft.com/office/drawing/2014/main" id="{AD535796-B27C-07C7-72FE-46753507C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263805"/>
            <a:ext cx="6667500" cy="338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0015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DF2-47BA-E1E1-6A46-0EF95CAAFF53}"/>
              </a:ext>
            </a:extLst>
          </p:cNvPr>
          <p:cNvSpPr>
            <a:spLocks noGrp="1"/>
          </p:cNvSpPr>
          <p:nvPr>
            <p:ph type="title"/>
          </p:nvPr>
        </p:nvSpPr>
        <p:spPr>
          <a:xfrm>
            <a:off x="1494750" y="203854"/>
            <a:ext cx="6154500" cy="725415"/>
          </a:xfrm>
        </p:spPr>
        <p:txBody>
          <a:bodyPr/>
          <a:lstStyle/>
          <a:p>
            <a:r>
              <a:rPr lang="en-US" sz="2000" dirty="0">
                <a:latin typeface="Algerian" panose="04020705040A02060702" pitchFamily="82" charset="0"/>
              </a:rPr>
              <a:t>Android version </a:t>
            </a:r>
            <a:br>
              <a:rPr lang="en-US" sz="2000" dirty="0">
                <a:latin typeface="Algerian" panose="04020705040A02060702" pitchFamily="82" charset="0"/>
              </a:rPr>
            </a:br>
            <a:r>
              <a:rPr lang="en-US" sz="1600" dirty="0">
                <a:latin typeface="Algerian" panose="04020705040A02060702" pitchFamily="82" charset="0"/>
              </a:rPr>
              <a:t>GINGERBREAD (2.3)</a:t>
            </a:r>
            <a:br>
              <a:rPr lang="en-US" sz="1600" dirty="0">
                <a:latin typeface="Algerian" panose="04020705040A02060702" pitchFamily="82" charset="0"/>
              </a:rPr>
            </a:br>
            <a:endParaRPr lang="en-US" dirty="0"/>
          </a:p>
        </p:txBody>
      </p:sp>
      <p:pic>
        <p:nvPicPr>
          <p:cNvPr id="22530" name="Picture 2" descr="Android version 2.3 Gingerbread">
            <a:extLst>
              <a:ext uri="{FF2B5EF4-FFF2-40B4-BE49-F238E27FC236}">
                <a16:creationId xmlns:a16="http://schemas.microsoft.com/office/drawing/2014/main" id="{A1BB7EBA-867F-AC8E-3316-BF52E075E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016155"/>
            <a:ext cx="666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65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1725978"/>
            <a:ext cx="6352800" cy="2940206"/>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14300"/>
            <a:ext cx="9143990" cy="4304267"/>
            <a:chOff x="0" y="714300"/>
            <a:chExt cx="9143990" cy="3412651"/>
          </a:xfrm>
        </p:grpSpPr>
        <p:grpSp>
          <p:nvGrpSpPr>
            <p:cNvPr id="385" name="Google Shape;385;p53"/>
            <p:cNvGrpSpPr/>
            <p:nvPr/>
          </p:nvGrpSpPr>
          <p:grpSpPr>
            <a:xfrm>
              <a:off x="0" y="714300"/>
              <a:ext cx="3248715" cy="802112"/>
              <a:chOff x="0" y="714300"/>
              <a:chExt cx="3248715" cy="802112"/>
            </a:xfrm>
          </p:grpSpPr>
          <p:sp>
            <p:nvSpPr>
              <p:cNvPr id="386" name="Google Shape;386;p53"/>
              <p:cNvSpPr/>
              <p:nvPr/>
            </p:nvSpPr>
            <p:spPr>
              <a:xfrm>
                <a:off x="2446727" y="714300"/>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0" y="1115350"/>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12010" y="1793516"/>
            <a:ext cx="718940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latin typeface="Book Antiqua" panose="02040602050305030304" pitchFamily="18" charset="0"/>
              </a:rPr>
              <a:t>Multimedia PCs are intended to display information in a number of media formats, such as text and graphics displays, voice and other digital audio, photos, animation, and video clips. Many people associate multimedia with computer video games, multimedia encyclopedias, educational videos, and multimedia home pages on the World Wide Web. Multimedia systems, on the other hand, are frequently utilized in business to train staff, educate customers, make sales presentations, and add impact to other business presentations. The basic hardware and software requirements of a multimedia computer system are determined by whether you want to create and view multimedia presentations. In order to enjoy multimedia games and other entertainment and instructional multimedia items, owners of low-cost multimedia PCs aimed for home use do not require authoring software or high-powered hardware capacity. These computers include a CD-ROM drive, stereo speakers, more memory, a high-performance processor, and other multimedia processing features.</a:t>
            </a:r>
          </a:p>
        </p:txBody>
      </p:sp>
    </p:spTree>
    <p:extLst>
      <p:ext uri="{BB962C8B-B14F-4D97-AF65-F5344CB8AC3E}">
        <p14:creationId xmlns:p14="http://schemas.microsoft.com/office/powerpoint/2010/main" val="823581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78-594A-EDEF-DC8E-58BBFF0F09A2}"/>
              </a:ext>
            </a:extLst>
          </p:cNvPr>
          <p:cNvSpPr>
            <a:spLocks noGrp="1"/>
          </p:cNvSpPr>
          <p:nvPr>
            <p:ph type="title"/>
          </p:nvPr>
        </p:nvSpPr>
        <p:spPr>
          <a:xfrm>
            <a:off x="1494750" y="330235"/>
            <a:ext cx="6154500" cy="799756"/>
          </a:xfrm>
        </p:spPr>
        <p:txBody>
          <a:bodyPr/>
          <a:lstStyle/>
          <a:p>
            <a:r>
              <a:rPr lang="en-US" sz="2400" dirty="0">
                <a:latin typeface="Algerian" panose="04020705040A02060702" pitchFamily="82" charset="0"/>
              </a:rPr>
              <a:t>Android version</a:t>
            </a:r>
            <a:br>
              <a:rPr lang="en-US" dirty="0">
                <a:latin typeface="Algerian" panose="04020705040A02060702" pitchFamily="82" charset="0"/>
              </a:rPr>
            </a:br>
            <a:r>
              <a:rPr lang="en-US" sz="1600" dirty="0">
                <a:latin typeface="Algerian" panose="04020705040A02060702" pitchFamily="82" charset="0"/>
              </a:rPr>
              <a:t>HONEY COMB (3.0 – 3.2)</a:t>
            </a:r>
            <a:br>
              <a:rPr lang="en-US" sz="1600" dirty="0">
                <a:latin typeface="Algerian" panose="04020705040A02060702" pitchFamily="82" charset="0"/>
              </a:rPr>
            </a:br>
            <a:endParaRPr lang="en-US" dirty="0"/>
          </a:p>
        </p:txBody>
      </p:sp>
      <p:pic>
        <p:nvPicPr>
          <p:cNvPr id="23554" name="Picture 2" descr="Android versions 3.0 3.1 3.2 Honeycomb">
            <a:extLst>
              <a:ext uri="{FF2B5EF4-FFF2-40B4-BE49-F238E27FC236}">
                <a16:creationId xmlns:a16="http://schemas.microsoft.com/office/drawing/2014/main" id="{241A4036-81A9-0272-0E94-262FBB2D1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18" y="1201199"/>
            <a:ext cx="5643563" cy="361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167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BE2D-4DC6-40A4-9DA8-FB5ECA3266F0}"/>
              </a:ext>
            </a:extLst>
          </p:cNvPr>
          <p:cNvSpPr>
            <a:spLocks noGrp="1"/>
          </p:cNvSpPr>
          <p:nvPr>
            <p:ph type="title"/>
          </p:nvPr>
        </p:nvSpPr>
        <p:spPr>
          <a:xfrm>
            <a:off x="1494750" y="196420"/>
            <a:ext cx="6154500" cy="859229"/>
          </a:xfrm>
        </p:spPr>
        <p:txBody>
          <a:bodyPr/>
          <a:lstStyle/>
          <a:p>
            <a:r>
              <a:rPr lang="en-US" sz="2400" dirty="0">
                <a:latin typeface="Algerian" panose="04020705040A02060702" pitchFamily="82" charset="0"/>
              </a:rPr>
              <a:t>Android version</a:t>
            </a:r>
            <a:br>
              <a:rPr lang="en-US" dirty="0">
                <a:latin typeface="Algerian" panose="04020705040A02060702" pitchFamily="82" charset="0"/>
              </a:rPr>
            </a:br>
            <a:r>
              <a:rPr lang="en-US" sz="1800" dirty="0">
                <a:latin typeface="Algerian" panose="04020705040A02060702" pitchFamily="82" charset="0"/>
              </a:rPr>
              <a:t>ICE CREAM SANDWICH (4.0)</a:t>
            </a:r>
            <a:br>
              <a:rPr lang="en-US" sz="1800" dirty="0">
                <a:latin typeface="Algerian" panose="04020705040A02060702" pitchFamily="82" charset="0"/>
              </a:rPr>
            </a:br>
            <a:br>
              <a:rPr lang="en-US" sz="1800" dirty="0">
                <a:latin typeface="Algerian" panose="04020705040A02060702" pitchFamily="82" charset="0"/>
              </a:rPr>
            </a:br>
            <a:endParaRPr lang="en-US" dirty="0"/>
          </a:p>
        </p:txBody>
      </p:sp>
      <p:pic>
        <p:nvPicPr>
          <p:cNvPr id="24578" name="Picture 2" descr="Android version 4.0 Ice Cream Sandwich">
            <a:extLst>
              <a:ext uri="{FF2B5EF4-FFF2-40B4-BE49-F238E27FC236}">
                <a16:creationId xmlns:a16="http://schemas.microsoft.com/office/drawing/2014/main" id="{C1C106FB-4894-67A7-4AE6-5D11F45D3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44859"/>
            <a:ext cx="6667500" cy="358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127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AA49-C9E5-9D86-4560-2C5259AA3E38}"/>
              </a:ext>
            </a:extLst>
          </p:cNvPr>
          <p:cNvSpPr>
            <a:spLocks noGrp="1"/>
          </p:cNvSpPr>
          <p:nvPr>
            <p:ph type="title"/>
          </p:nvPr>
        </p:nvSpPr>
        <p:spPr>
          <a:xfrm>
            <a:off x="1494750" y="300498"/>
            <a:ext cx="6154500" cy="859229"/>
          </a:xfrm>
        </p:spPr>
        <p:txBody>
          <a:bodyPr/>
          <a:lstStyle/>
          <a:p>
            <a:r>
              <a:rPr lang="en-US" sz="2400" dirty="0">
                <a:latin typeface="Algerian" panose="04020705040A02060702" pitchFamily="82" charset="0"/>
              </a:rPr>
              <a:t>Android version</a:t>
            </a:r>
            <a:br>
              <a:rPr lang="en-US" dirty="0">
                <a:latin typeface="Algerian" panose="04020705040A02060702" pitchFamily="82" charset="0"/>
              </a:rPr>
            </a:br>
            <a:r>
              <a:rPr lang="en-US" sz="1800" dirty="0">
                <a:latin typeface="Algerian" panose="04020705040A02060702" pitchFamily="82" charset="0"/>
              </a:rPr>
              <a:t>JELLY BEAN (4.1 – 4.3)</a:t>
            </a:r>
            <a:br>
              <a:rPr lang="en-US" sz="1800" dirty="0">
                <a:latin typeface="Algerian" panose="04020705040A02060702" pitchFamily="82" charset="0"/>
              </a:rPr>
            </a:br>
            <a:br>
              <a:rPr lang="en-US" sz="1800" dirty="0">
                <a:latin typeface="Algerian" panose="04020705040A02060702" pitchFamily="82" charset="0"/>
              </a:rPr>
            </a:br>
            <a:endParaRPr lang="en-US" dirty="0"/>
          </a:p>
        </p:txBody>
      </p:sp>
      <p:pic>
        <p:nvPicPr>
          <p:cNvPr id="25602" name="Picture 2" descr="Android versions 4.1 4.2 4.3 Jelly Bean">
            <a:extLst>
              <a:ext uri="{FF2B5EF4-FFF2-40B4-BE49-F238E27FC236}">
                <a16:creationId xmlns:a16="http://schemas.microsoft.com/office/drawing/2014/main" id="{CABE67D9-AE75-6F82-2103-A00DB7BFA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241971"/>
            <a:ext cx="6667500" cy="360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123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868B-F285-3541-2A47-8E5E14D7C0C6}"/>
              </a:ext>
            </a:extLst>
          </p:cNvPr>
          <p:cNvSpPr>
            <a:spLocks noGrp="1"/>
          </p:cNvSpPr>
          <p:nvPr>
            <p:ph type="title"/>
          </p:nvPr>
        </p:nvSpPr>
        <p:spPr>
          <a:xfrm>
            <a:off x="1494750" y="322800"/>
            <a:ext cx="6154500" cy="844361"/>
          </a:xfrm>
        </p:spPr>
        <p:txBody>
          <a:bodyPr/>
          <a:lstStyle/>
          <a:p>
            <a:r>
              <a:rPr lang="en-US" sz="2400" dirty="0">
                <a:latin typeface="Algerian" panose="04020705040A02060702" pitchFamily="82" charset="0"/>
              </a:rPr>
              <a:t>Android version</a:t>
            </a:r>
            <a:br>
              <a:rPr lang="en-US" dirty="0">
                <a:latin typeface="Algerian" panose="04020705040A02060702" pitchFamily="82" charset="0"/>
              </a:rPr>
            </a:br>
            <a:r>
              <a:rPr lang="en-US" sz="1800" dirty="0">
                <a:latin typeface="Algerian" panose="04020705040A02060702" pitchFamily="82" charset="0"/>
              </a:rPr>
              <a:t>KITKAT (4.4)</a:t>
            </a:r>
            <a:br>
              <a:rPr lang="en-US" sz="1800" dirty="0">
                <a:latin typeface="Algerian" panose="04020705040A02060702" pitchFamily="82" charset="0"/>
              </a:rPr>
            </a:br>
            <a:endParaRPr lang="en-US" dirty="0"/>
          </a:p>
        </p:txBody>
      </p:sp>
      <p:pic>
        <p:nvPicPr>
          <p:cNvPr id="26626" name="Picture 2" descr="Android version 4.4 KitKat">
            <a:extLst>
              <a:ext uri="{FF2B5EF4-FFF2-40B4-BE49-F238E27FC236}">
                <a16:creationId xmlns:a16="http://schemas.microsoft.com/office/drawing/2014/main" id="{C2A3975B-CD54-DF30-37AD-7FCD04C62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750" y="1167161"/>
            <a:ext cx="6218237" cy="370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53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422B-0A0F-9B05-2ED4-243E4C019008}"/>
              </a:ext>
            </a:extLst>
          </p:cNvPr>
          <p:cNvSpPr>
            <a:spLocks noGrp="1"/>
          </p:cNvSpPr>
          <p:nvPr>
            <p:ph type="title"/>
          </p:nvPr>
        </p:nvSpPr>
        <p:spPr>
          <a:xfrm>
            <a:off x="1494750" y="237893"/>
            <a:ext cx="6154500" cy="877230"/>
          </a:xfrm>
        </p:spPr>
        <p:txBody>
          <a:bodyPr/>
          <a:lstStyle/>
          <a:p>
            <a:r>
              <a:rPr lang="en-US" sz="2400" dirty="0">
                <a:latin typeface="Algerian" panose="04020705040A02060702" pitchFamily="82" charset="0"/>
              </a:rPr>
              <a:t>Android version</a:t>
            </a:r>
            <a:br>
              <a:rPr lang="en-US" dirty="0">
                <a:solidFill>
                  <a:srgbClr val="202124"/>
                </a:solidFill>
                <a:latin typeface="Algerian" panose="04020705040A02060702" pitchFamily="82" charset="0"/>
              </a:rPr>
            </a:br>
            <a:r>
              <a:rPr lang="en-US" sz="1800" dirty="0">
                <a:solidFill>
                  <a:srgbClr val="202124"/>
                </a:solidFill>
                <a:latin typeface="Algerian" panose="04020705040A02060702" pitchFamily="82" charset="0"/>
              </a:rPr>
              <a:t>lollipop (5.0)</a:t>
            </a:r>
            <a:br>
              <a:rPr lang="en-US" b="0" i="0" dirty="0">
                <a:solidFill>
                  <a:srgbClr val="202124"/>
                </a:solidFill>
                <a:effectLst/>
                <a:latin typeface="Algerian" panose="04020705040A02060702" pitchFamily="82" charset="0"/>
              </a:rPr>
            </a:br>
            <a:endParaRPr lang="en-US" dirty="0"/>
          </a:p>
        </p:txBody>
      </p:sp>
      <p:pic>
        <p:nvPicPr>
          <p:cNvPr id="27650" name="Picture 2" descr="Android versions 5.0 and 5.1 Lollipop">
            <a:extLst>
              <a:ext uri="{FF2B5EF4-FFF2-40B4-BE49-F238E27FC236}">
                <a16:creationId xmlns:a16="http://schemas.microsoft.com/office/drawing/2014/main" id="{E0B583C4-9B0B-955B-1159-A9181C5A9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750" y="1077951"/>
            <a:ext cx="6229350" cy="382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089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55B0-9945-68ED-1C3A-C67249D60E18}"/>
              </a:ext>
            </a:extLst>
          </p:cNvPr>
          <p:cNvSpPr>
            <a:spLocks noGrp="1"/>
          </p:cNvSpPr>
          <p:nvPr>
            <p:ph type="title"/>
          </p:nvPr>
        </p:nvSpPr>
        <p:spPr>
          <a:xfrm>
            <a:off x="1494750" y="322800"/>
            <a:ext cx="6154500" cy="866663"/>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Marshmallow (6.0)</a:t>
            </a:r>
            <a:br>
              <a:rPr lang="en-US" sz="1800" b="0" i="0" dirty="0">
                <a:solidFill>
                  <a:srgbClr val="202124"/>
                </a:solidFill>
                <a:effectLst/>
                <a:latin typeface="Algerian" panose="04020705040A02060702" pitchFamily="82" charset="0"/>
              </a:rPr>
            </a:br>
            <a:endParaRPr lang="en-US" dirty="0"/>
          </a:p>
        </p:txBody>
      </p:sp>
      <p:pic>
        <p:nvPicPr>
          <p:cNvPr id="28674" name="Picture 2" descr="Android version 6.0 Marshmallow">
            <a:extLst>
              <a:ext uri="{FF2B5EF4-FFF2-40B4-BE49-F238E27FC236}">
                <a16:creationId xmlns:a16="http://schemas.microsoft.com/office/drawing/2014/main" id="{6106B7A9-8CA5-6EC6-7535-363DD0D66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189463"/>
            <a:ext cx="5951537" cy="364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844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A48E-5220-9999-2DB8-D5CEF6CD8E47}"/>
              </a:ext>
            </a:extLst>
          </p:cNvPr>
          <p:cNvSpPr>
            <a:spLocks noGrp="1"/>
          </p:cNvSpPr>
          <p:nvPr>
            <p:ph type="title"/>
          </p:nvPr>
        </p:nvSpPr>
        <p:spPr>
          <a:xfrm>
            <a:off x="1494750" y="270761"/>
            <a:ext cx="6154500" cy="851795"/>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Nougat (7.0)</a:t>
            </a:r>
            <a:br>
              <a:rPr lang="en-US" sz="1800" b="0" i="0" dirty="0">
                <a:solidFill>
                  <a:srgbClr val="202124"/>
                </a:solidFill>
                <a:effectLst/>
                <a:latin typeface="Algerian" panose="04020705040A02060702" pitchFamily="82" charset="0"/>
              </a:rPr>
            </a:br>
            <a:endParaRPr lang="en-US" dirty="0"/>
          </a:p>
        </p:txBody>
      </p:sp>
      <p:pic>
        <p:nvPicPr>
          <p:cNvPr id="29698" name="Picture 2" descr="android version 7.0 Nougat">
            <a:extLst>
              <a:ext uri="{FF2B5EF4-FFF2-40B4-BE49-F238E27FC236}">
                <a16:creationId xmlns:a16="http://schemas.microsoft.com/office/drawing/2014/main" id="{F7294CF6-FEA5-CD7B-9D51-F2BCFE8CF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22556"/>
            <a:ext cx="6667500" cy="366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955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B32D-BAA0-12A5-5C1B-3E3CAF284B9D}"/>
              </a:ext>
            </a:extLst>
          </p:cNvPr>
          <p:cNvSpPr>
            <a:spLocks noGrp="1"/>
          </p:cNvSpPr>
          <p:nvPr>
            <p:ph type="title"/>
          </p:nvPr>
        </p:nvSpPr>
        <p:spPr>
          <a:xfrm>
            <a:off x="1494750" y="237893"/>
            <a:ext cx="6154500" cy="799756"/>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Oreo (8.0)</a:t>
            </a:r>
            <a:br>
              <a:rPr lang="en-US" sz="1800" b="0" i="0" dirty="0">
                <a:solidFill>
                  <a:srgbClr val="202124"/>
                </a:solidFill>
                <a:effectLst/>
                <a:latin typeface="Algerian" panose="04020705040A02060702" pitchFamily="82" charset="0"/>
              </a:rPr>
            </a:br>
            <a:endParaRPr lang="en-US" dirty="0"/>
          </a:p>
        </p:txBody>
      </p:sp>
      <p:pic>
        <p:nvPicPr>
          <p:cNvPr id="30722" name="Picture 2" descr="Android version 8.0 Oreo">
            <a:extLst>
              <a:ext uri="{FF2B5EF4-FFF2-40B4-BE49-F238E27FC236}">
                <a16:creationId xmlns:a16="http://schemas.microsoft.com/office/drawing/2014/main" id="{3DA06CAF-DBA9-B236-7786-33AA48D5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115122"/>
            <a:ext cx="5873750" cy="379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820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DC65-FED1-8646-6881-9CC6EA707353}"/>
              </a:ext>
            </a:extLst>
          </p:cNvPr>
          <p:cNvSpPr>
            <a:spLocks noGrp="1"/>
          </p:cNvSpPr>
          <p:nvPr>
            <p:ph type="title"/>
          </p:nvPr>
        </p:nvSpPr>
        <p:spPr>
          <a:xfrm>
            <a:off x="1494750" y="374839"/>
            <a:ext cx="6154500" cy="836927"/>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Pie (9.0)</a:t>
            </a:r>
            <a:br>
              <a:rPr lang="en-US" sz="1800" b="0" i="0" dirty="0">
                <a:solidFill>
                  <a:srgbClr val="202124"/>
                </a:solidFill>
                <a:effectLst/>
                <a:latin typeface="Algerian" panose="04020705040A02060702" pitchFamily="82" charset="0"/>
              </a:rPr>
            </a:br>
            <a:endParaRPr lang="en-US" dirty="0"/>
          </a:p>
        </p:txBody>
      </p:sp>
      <p:pic>
        <p:nvPicPr>
          <p:cNvPr id="31746" name="Picture 2" descr="android versions pie">
            <a:extLst>
              <a:ext uri="{FF2B5EF4-FFF2-40B4-BE49-F238E27FC236}">
                <a16:creationId xmlns:a16="http://schemas.microsoft.com/office/drawing/2014/main" id="{E7BA16AF-43B1-78C3-39DC-B9313D619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238370"/>
            <a:ext cx="5873750" cy="366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501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20BD-368F-F8CE-4CFA-879A0C156781}"/>
              </a:ext>
            </a:extLst>
          </p:cNvPr>
          <p:cNvSpPr>
            <a:spLocks noGrp="1"/>
          </p:cNvSpPr>
          <p:nvPr>
            <p:ph type="title"/>
          </p:nvPr>
        </p:nvSpPr>
        <p:spPr>
          <a:xfrm>
            <a:off x="1494749" y="211287"/>
            <a:ext cx="6154500" cy="851795"/>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Quince Tart (OS 10)</a:t>
            </a:r>
            <a:br>
              <a:rPr lang="en-US" sz="1800" b="0" i="0" dirty="0">
                <a:solidFill>
                  <a:srgbClr val="202124"/>
                </a:solidFill>
                <a:effectLst/>
                <a:latin typeface="Algerian" panose="04020705040A02060702" pitchFamily="82" charset="0"/>
              </a:rPr>
            </a:br>
            <a:endParaRPr lang="en-US" dirty="0"/>
          </a:p>
        </p:txBody>
      </p:sp>
      <p:pic>
        <p:nvPicPr>
          <p:cNvPr id="32770" name="Picture 2" descr="android versions 10 privacy">
            <a:extLst>
              <a:ext uri="{FF2B5EF4-FFF2-40B4-BE49-F238E27FC236}">
                <a16:creationId xmlns:a16="http://schemas.microsoft.com/office/drawing/2014/main" id="{F55B7AD8-5A76-3034-F27D-A6495D168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970742"/>
            <a:ext cx="5951537" cy="396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55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451204"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Midrange Computer Systems</a:t>
            </a: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83872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6A7E-E81B-A58A-B333-266C6CBCFD84}"/>
              </a:ext>
            </a:extLst>
          </p:cNvPr>
          <p:cNvSpPr>
            <a:spLocks noGrp="1"/>
          </p:cNvSpPr>
          <p:nvPr>
            <p:ph type="title"/>
          </p:nvPr>
        </p:nvSpPr>
        <p:spPr>
          <a:xfrm>
            <a:off x="1494750" y="293063"/>
            <a:ext cx="6154500" cy="881532"/>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Red Velvet Cake (OS 11)</a:t>
            </a:r>
            <a:br>
              <a:rPr lang="en-US" sz="1800" b="0" i="0" dirty="0">
                <a:solidFill>
                  <a:srgbClr val="202124"/>
                </a:solidFill>
                <a:effectLst/>
                <a:latin typeface="Algerian" panose="04020705040A02060702" pitchFamily="82" charset="0"/>
              </a:rPr>
            </a:br>
            <a:endParaRPr lang="en-US" dirty="0"/>
          </a:p>
        </p:txBody>
      </p:sp>
      <p:pic>
        <p:nvPicPr>
          <p:cNvPr id="33794" name="Picture 2" descr="android versions android 11 media player connected controls">
            <a:extLst>
              <a:ext uri="{FF2B5EF4-FFF2-40B4-BE49-F238E27FC236}">
                <a16:creationId xmlns:a16="http://schemas.microsoft.com/office/drawing/2014/main" id="{86C56C34-1CC7-83AF-26F4-425CB9068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174595"/>
            <a:ext cx="5010150" cy="351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038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115D-00A9-AC04-293A-59871076DCC2}"/>
              </a:ext>
            </a:extLst>
          </p:cNvPr>
          <p:cNvSpPr>
            <a:spLocks noGrp="1"/>
          </p:cNvSpPr>
          <p:nvPr>
            <p:ph type="title"/>
          </p:nvPr>
        </p:nvSpPr>
        <p:spPr>
          <a:xfrm>
            <a:off x="1494750" y="174117"/>
            <a:ext cx="6154500" cy="874098"/>
          </a:xfrm>
        </p:spPr>
        <p:txBody>
          <a:bodyPr/>
          <a:lstStyle/>
          <a:p>
            <a:r>
              <a:rPr lang="en-US" sz="2400" dirty="0">
                <a:latin typeface="Algerian" panose="04020705040A02060702" pitchFamily="82" charset="0"/>
              </a:rPr>
              <a:t>Android version</a:t>
            </a:r>
            <a:br>
              <a:rPr lang="en-US" b="0" i="0" dirty="0">
                <a:solidFill>
                  <a:srgbClr val="202124"/>
                </a:solidFill>
                <a:effectLst/>
                <a:latin typeface="Algerian" panose="04020705040A02060702" pitchFamily="82" charset="0"/>
              </a:rPr>
            </a:br>
            <a:r>
              <a:rPr lang="en-US" sz="1800" b="0" i="0" dirty="0">
                <a:solidFill>
                  <a:srgbClr val="202124"/>
                </a:solidFill>
                <a:effectLst/>
                <a:latin typeface="Algerian" panose="04020705040A02060702" pitchFamily="82" charset="0"/>
              </a:rPr>
              <a:t>Snow Cone (OS 12)</a:t>
            </a:r>
            <a:br>
              <a:rPr lang="en-US" sz="1800" b="0" i="0" dirty="0">
                <a:solidFill>
                  <a:srgbClr val="202124"/>
                </a:solidFill>
                <a:effectLst/>
                <a:latin typeface="Algerian" panose="04020705040A02060702" pitchFamily="82" charset="0"/>
              </a:rPr>
            </a:br>
            <a:endParaRPr lang="en-US" dirty="0"/>
          </a:p>
        </p:txBody>
      </p:sp>
      <p:pic>
        <p:nvPicPr>
          <p:cNvPr id="34818" name="Picture 2" descr="android versions android 12 material you">
            <a:extLst>
              <a:ext uri="{FF2B5EF4-FFF2-40B4-BE49-F238E27FC236}">
                <a16:creationId xmlns:a16="http://schemas.microsoft.com/office/drawing/2014/main" id="{5023B018-E274-718D-02F7-DEB8C835D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048215"/>
            <a:ext cx="6997700" cy="370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88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EA45-7313-DBCC-39F1-BB80A1D26773}"/>
              </a:ext>
            </a:extLst>
          </p:cNvPr>
          <p:cNvSpPr>
            <a:spLocks noGrp="1"/>
          </p:cNvSpPr>
          <p:nvPr>
            <p:ph type="title"/>
          </p:nvPr>
        </p:nvSpPr>
        <p:spPr/>
        <p:txBody>
          <a:bodyPr/>
          <a:lstStyle/>
          <a:p>
            <a:endParaRPr lang="en-US"/>
          </a:p>
        </p:txBody>
      </p:sp>
      <p:pic>
        <p:nvPicPr>
          <p:cNvPr id="35842" name="Picture 2" descr="Android 13 multitasking">
            <a:extLst>
              <a:ext uri="{FF2B5EF4-FFF2-40B4-BE49-F238E27FC236}">
                <a16:creationId xmlns:a16="http://schemas.microsoft.com/office/drawing/2014/main" id="{17BD0CBC-74EA-A55C-C588-0E084662B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7951"/>
            <a:ext cx="8229600" cy="39168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290E72-D6DD-7904-41C2-1DC5B25DB34D}"/>
              </a:ext>
            </a:extLst>
          </p:cNvPr>
          <p:cNvSpPr txBox="1"/>
          <p:nvPr/>
        </p:nvSpPr>
        <p:spPr>
          <a:xfrm>
            <a:off x="2319454" y="223025"/>
            <a:ext cx="4192858" cy="984885"/>
          </a:xfrm>
          <a:prstGeom prst="rect">
            <a:avLst/>
          </a:prstGeom>
          <a:noFill/>
        </p:spPr>
        <p:txBody>
          <a:bodyPr wrap="square" rtlCol="0">
            <a:spAutoFit/>
          </a:bodyPr>
          <a:lstStyle/>
          <a:p>
            <a:pPr algn="ctr"/>
            <a:r>
              <a:rPr lang="en-US" sz="2400" dirty="0">
                <a:latin typeface="Algerian" panose="04020705040A02060702" pitchFamily="82" charset="0"/>
              </a:rPr>
              <a:t>Android version</a:t>
            </a:r>
            <a:endParaRPr lang="en-US" sz="2400" b="0" i="0" dirty="0">
              <a:solidFill>
                <a:srgbClr val="202124"/>
              </a:solidFill>
              <a:effectLst/>
              <a:latin typeface="Algerian" panose="04020705040A02060702" pitchFamily="82" charset="0"/>
            </a:endParaRPr>
          </a:p>
          <a:p>
            <a:pPr algn="ctr"/>
            <a:r>
              <a:rPr lang="en-US" sz="1800" b="0" i="0" dirty="0">
                <a:solidFill>
                  <a:srgbClr val="202124"/>
                </a:solidFill>
                <a:effectLst/>
                <a:latin typeface="Algerian" panose="04020705040A02060702" pitchFamily="82" charset="0"/>
              </a:rPr>
              <a:t>Tiramisu (OS 13)</a:t>
            </a:r>
          </a:p>
          <a:p>
            <a:pPr algn="ctr"/>
            <a:endParaRPr lang="en-US" dirty="0"/>
          </a:p>
        </p:txBody>
      </p:sp>
    </p:spTree>
    <p:extLst>
      <p:ext uri="{BB962C8B-B14F-4D97-AF65-F5344CB8AC3E}">
        <p14:creationId xmlns:p14="http://schemas.microsoft.com/office/powerpoint/2010/main" val="1018917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Operating System </a:t>
            </a:r>
          </a:p>
          <a:p>
            <a:pPr marL="0" lvl="0" indent="0" algn="ctr" rtl="0">
              <a:spcBef>
                <a:spcPts val="0"/>
              </a:spcBef>
              <a:spcAft>
                <a:spcPts val="0"/>
              </a:spcAft>
              <a:buNone/>
            </a:pPr>
            <a:r>
              <a:rPr lang="en-US" sz="3600" dirty="0">
                <a:latin typeface="Algerian" panose="04020705040A02060702" pitchFamily="82" charset="0"/>
              </a:rPr>
              <a:t>- functions</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565159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235033" y="35450"/>
            <a:ext cx="8908957" cy="4983119"/>
            <a:chOff x="235033" y="176071"/>
            <a:chExt cx="8908957" cy="3950881"/>
          </a:xfrm>
        </p:grpSpPr>
        <p:grpSp>
          <p:nvGrpSpPr>
            <p:cNvPr id="385" name="Google Shape;385;p53"/>
            <p:cNvGrpSpPr/>
            <p:nvPr/>
          </p:nvGrpSpPr>
          <p:grpSpPr>
            <a:xfrm>
              <a:off x="235033" y="176071"/>
              <a:ext cx="3861277" cy="802112"/>
              <a:chOff x="235033" y="176071"/>
              <a:chExt cx="3861277" cy="802112"/>
            </a:xfrm>
          </p:grpSpPr>
          <p:sp>
            <p:nvSpPr>
              <p:cNvPr id="386" name="Google Shape;386;p53"/>
              <p:cNvSpPr/>
              <p:nvPr/>
            </p:nvSpPr>
            <p:spPr>
              <a:xfrm>
                <a:off x="3294322" y="176071"/>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235033" y="965739"/>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59" y="1163599"/>
            <a:ext cx="6629180" cy="3423508"/>
          </a:xfrm>
          <a:prstGeom prst="rect">
            <a:avLst/>
          </a:prstGeom>
        </p:spPr>
        <p:txBody>
          <a:bodyPr spcFirstLastPara="1" wrap="square" lIns="91425" tIns="91425" rIns="91425" bIns="91425" anchor="t" anchorCtr="0">
            <a:noAutofit/>
          </a:bodyPr>
          <a:lstStyle/>
          <a:p>
            <a:pPr algn="l"/>
            <a:r>
              <a:rPr lang="en-US" sz="1600" b="0" i="0" dirty="0">
                <a:solidFill>
                  <a:srgbClr val="000000"/>
                </a:solidFill>
                <a:effectLst/>
                <a:latin typeface="Book Antiqua" panose="02040602050305030304" pitchFamily="18" charset="0"/>
              </a:rPr>
              <a:t>To brief, Following are some of important functions of an operating System which we will look in more detail in upcoming chapters:</a:t>
            </a:r>
            <a:br>
              <a:rPr lang="en-US" sz="1400" b="0" i="0" dirty="0">
                <a:solidFill>
                  <a:srgbClr val="000000"/>
                </a:solidFill>
                <a:effectLst/>
                <a:latin typeface="Book Antiqua" panose="02040602050305030304" pitchFamily="18" charset="0"/>
              </a:rPr>
            </a:b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Process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I/O Device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File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Network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Main Memory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Secondary Storage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Security Management</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Command Interpreter System</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Control over system performance</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Job Accounting</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Error Detection and Correction</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Coordination between other software and users</a:t>
            </a:r>
            <a:br>
              <a:rPr lang="en-US" sz="1400" b="0" i="0" dirty="0">
                <a:solidFill>
                  <a:srgbClr val="000000"/>
                </a:solidFill>
                <a:effectLst/>
                <a:latin typeface="Book Antiqua" panose="02040602050305030304" pitchFamily="18" charset="0"/>
              </a:rPr>
            </a:br>
            <a:r>
              <a:rPr lang="en-US" sz="1400" b="0" i="0" dirty="0">
                <a:solidFill>
                  <a:srgbClr val="000000"/>
                </a:solidFill>
                <a:effectLst/>
                <a:latin typeface="Book Antiqua" panose="02040602050305030304" pitchFamily="18" charset="0"/>
              </a:rPr>
              <a:t>Many more other important tasks</a:t>
            </a:r>
          </a:p>
        </p:txBody>
      </p:sp>
      <p:sp>
        <p:nvSpPr>
          <p:cNvPr id="2" name="TextBox 1">
            <a:extLst>
              <a:ext uri="{FF2B5EF4-FFF2-40B4-BE49-F238E27FC236}">
                <a16:creationId xmlns:a16="http://schemas.microsoft.com/office/drawing/2014/main" id="{1B01F76E-DA64-665B-3A79-090473F50384}"/>
              </a:ext>
            </a:extLst>
          </p:cNvPr>
          <p:cNvSpPr txBox="1"/>
          <p:nvPr/>
        </p:nvSpPr>
        <p:spPr>
          <a:xfrm>
            <a:off x="235033" y="125790"/>
            <a:ext cx="4577316" cy="830997"/>
          </a:xfrm>
          <a:prstGeom prst="rect">
            <a:avLst/>
          </a:prstGeom>
          <a:noFill/>
        </p:spPr>
        <p:txBody>
          <a:bodyPr wrap="square">
            <a:spAutoFit/>
          </a:bodyPr>
          <a:lstStyle/>
          <a:p>
            <a:r>
              <a:rPr lang="en-US" sz="2400" dirty="0">
                <a:latin typeface="Algerian" panose="04020705040A02060702" pitchFamily="82" charset="0"/>
              </a:rPr>
              <a:t>Operating System</a:t>
            </a:r>
          </a:p>
          <a:p>
            <a:r>
              <a:rPr lang="en-US" sz="2400" dirty="0">
                <a:latin typeface="Algerian" panose="04020705040A02060702" pitchFamily="82" charset="0"/>
              </a:rPr>
              <a:t> - Functions</a:t>
            </a:r>
          </a:p>
        </p:txBody>
      </p:sp>
    </p:spTree>
    <p:extLst>
      <p:ext uri="{BB962C8B-B14F-4D97-AF65-F5344CB8AC3E}">
        <p14:creationId xmlns:p14="http://schemas.microsoft.com/office/powerpoint/2010/main" val="23381231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Operating System </a:t>
            </a:r>
          </a:p>
          <a:p>
            <a:pPr marL="0" lvl="0" indent="0" algn="ctr" rtl="0">
              <a:spcBef>
                <a:spcPts val="0"/>
              </a:spcBef>
              <a:spcAft>
                <a:spcPts val="0"/>
              </a:spcAft>
              <a:buNone/>
            </a:pPr>
            <a:r>
              <a:rPr lang="en-US" sz="3600" dirty="0">
                <a:latin typeface="Algerian" panose="04020705040A02060702" pitchFamily="82" charset="0"/>
              </a:rPr>
              <a:t>- history</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33650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529375"/>
            <a:ext cx="9143990" cy="4489194"/>
            <a:chOff x="0" y="567681"/>
            <a:chExt cx="9143990" cy="3559271"/>
          </a:xfrm>
        </p:grpSpPr>
        <p:grpSp>
          <p:nvGrpSpPr>
            <p:cNvPr id="385" name="Google Shape;385;p53"/>
            <p:cNvGrpSpPr/>
            <p:nvPr/>
          </p:nvGrpSpPr>
          <p:grpSpPr>
            <a:xfrm>
              <a:off x="0" y="567681"/>
              <a:ext cx="4042312" cy="802112"/>
              <a:chOff x="0" y="567681"/>
              <a:chExt cx="4042312" cy="802112"/>
            </a:xfrm>
          </p:grpSpPr>
          <p:sp>
            <p:nvSpPr>
              <p:cNvPr id="386" name="Google Shape;386;p53"/>
              <p:cNvSpPr/>
              <p:nvPr/>
            </p:nvSpPr>
            <p:spPr>
              <a:xfrm>
                <a:off x="3240324" y="567681"/>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46232" y="1690514"/>
            <a:ext cx="6353058" cy="2923607"/>
          </a:xfrm>
          <a:prstGeom prst="rect">
            <a:avLst/>
          </a:prstGeom>
        </p:spPr>
        <p:txBody>
          <a:bodyPr spcFirstLastPara="1" wrap="square" lIns="91425" tIns="91425" rIns="91425" bIns="91425" anchor="t" anchorCtr="0">
            <a:noAutofit/>
          </a:bodyPr>
          <a:lstStyle/>
          <a:p>
            <a:pPr algn="just"/>
            <a:r>
              <a:rPr lang="en-US" sz="1800" b="0" i="0" dirty="0">
                <a:solidFill>
                  <a:srgbClr val="000000"/>
                </a:solidFill>
                <a:effectLst/>
                <a:latin typeface="Book Antiqua" panose="02040602050305030304" pitchFamily="18" charset="0"/>
              </a:rPr>
              <a:t>Operating systems have evolved over the years. In the 1950s, computers were limited to running one program at a time, similar to a calculator, but over the next few decades, computers began to include an increasing number of software programs, sometimes referred to as libraries, which formed the foundation for today's operating systems. General Motors created the first operating system, the IBM 704, in 1956 to run a single IBM mainframe computer. In the 1960s, IBM was the first computer manufacturer to create and distribute operating systems. </a:t>
            </a:r>
            <a:endParaRPr lang="en-US" sz="3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612877" y="379914"/>
            <a:ext cx="4577316" cy="830997"/>
          </a:xfrm>
          <a:prstGeom prst="rect">
            <a:avLst/>
          </a:prstGeom>
          <a:noFill/>
        </p:spPr>
        <p:txBody>
          <a:bodyPr wrap="square">
            <a:spAutoFit/>
          </a:bodyPr>
          <a:lstStyle/>
          <a:p>
            <a:pPr algn="ctr"/>
            <a:r>
              <a:rPr lang="en-US" sz="2400" dirty="0">
                <a:latin typeface="Algerian" panose="04020705040A02060702" pitchFamily="82" charset="0"/>
              </a:rPr>
              <a:t>Operating Systems </a:t>
            </a:r>
          </a:p>
          <a:p>
            <a:pPr algn="ctr"/>
            <a:r>
              <a:rPr lang="en-US" sz="2400" dirty="0">
                <a:latin typeface="Algerian" panose="04020705040A02060702" pitchFamily="82" charset="0"/>
              </a:rPr>
              <a:t>- History</a:t>
            </a:r>
          </a:p>
        </p:txBody>
      </p:sp>
    </p:spTree>
    <p:extLst>
      <p:ext uri="{BB962C8B-B14F-4D97-AF65-F5344CB8AC3E}">
        <p14:creationId xmlns:p14="http://schemas.microsoft.com/office/powerpoint/2010/main" val="24915403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529375"/>
            <a:ext cx="9143990" cy="4489194"/>
            <a:chOff x="0" y="567681"/>
            <a:chExt cx="9143990" cy="3559271"/>
          </a:xfrm>
        </p:grpSpPr>
        <p:grpSp>
          <p:nvGrpSpPr>
            <p:cNvPr id="385" name="Google Shape;385;p53"/>
            <p:cNvGrpSpPr/>
            <p:nvPr/>
          </p:nvGrpSpPr>
          <p:grpSpPr>
            <a:xfrm>
              <a:off x="0" y="567681"/>
              <a:ext cx="4042312" cy="802112"/>
              <a:chOff x="0" y="567681"/>
              <a:chExt cx="4042312" cy="802112"/>
            </a:xfrm>
          </p:grpSpPr>
          <p:sp>
            <p:nvSpPr>
              <p:cNvPr id="386" name="Google Shape;386;p53"/>
              <p:cNvSpPr/>
              <p:nvPr/>
            </p:nvSpPr>
            <p:spPr>
              <a:xfrm>
                <a:off x="3240324" y="567681"/>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90430" y="1504782"/>
            <a:ext cx="6856502" cy="2923607"/>
          </a:xfrm>
          <a:prstGeom prst="rect">
            <a:avLst/>
          </a:prstGeom>
        </p:spPr>
        <p:txBody>
          <a:bodyPr spcFirstLastPara="1" wrap="square" lIns="91425" tIns="91425" rIns="91425" bIns="91425" anchor="t" anchorCtr="0">
            <a:noAutofit/>
          </a:bodyPr>
          <a:lstStyle/>
          <a:p>
            <a:pPr algn="just"/>
            <a:r>
              <a:rPr lang="en-US" sz="1400" b="0" i="0" dirty="0">
                <a:solidFill>
                  <a:srgbClr val="000000"/>
                </a:solidFill>
                <a:effectLst/>
                <a:latin typeface="Book Antiqua" panose="02040602050305030304" pitchFamily="18" charset="0"/>
              </a:rPr>
              <a:t>Stanford Research Institute developed the </a:t>
            </a:r>
            <a:r>
              <a:rPr lang="en-US" sz="1400" b="0" i="0" dirty="0" err="1">
                <a:solidFill>
                  <a:srgbClr val="000000"/>
                </a:solidFill>
                <a:effectLst/>
                <a:latin typeface="Book Antiqua" panose="02040602050305030304" pitchFamily="18" charset="0"/>
              </a:rPr>
              <a:t>oN-Line</a:t>
            </a:r>
            <a:r>
              <a:rPr lang="en-US" sz="1400" b="0" i="0" dirty="0">
                <a:solidFill>
                  <a:srgbClr val="000000"/>
                </a:solidFill>
                <a:effectLst/>
                <a:latin typeface="Book Antiqua" panose="02040602050305030304" pitchFamily="18" charset="0"/>
              </a:rPr>
              <a:t> System (NLS) in the late 1960s, which was the first operating system that resembled the desktop operating system we use today. Microsoft bought QDOS (Quick and Dirty Operating System) in 1981 and branded it as Microsoft Operating System (MS-DOS). As of 1994, Microsoft had stopped supporting MS-DOS. Unix was developed in the mid-1960s by the Massachusetts Institute of Technology, AT&amp;T Bell Labs, and General Electric as a joint effort. Initially it was named MULTICS, which stands for Multiplexed Operating and Computing System. FreeBSD is also a popular UNIX derivative, originating from the BSD project at Berkeley. All modern Macintosh computers run a modified version of FreeBSD (OS X). Windows 95 is a consumer-oriented graphical user interface-based operating system built on top of MS-DOS. It was released on August 24, 1995 by Microsoft as part of its Windows 9x family of operating systems. Solaris is a proprietary Unix operating system originally developed by Sun Microsystems in 1991. After the Sun acquisition by Oracle in 2010 it was renamed Oracle Solaris.</a:t>
            </a:r>
            <a:endParaRPr lang="en-US" sz="28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612877" y="379914"/>
            <a:ext cx="4577316" cy="830997"/>
          </a:xfrm>
          <a:prstGeom prst="rect">
            <a:avLst/>
          </a:prstGeom>
          <a:noFill/>
        </p:spPr>
        <p:txBody>
          <a:bodyPr wrap="square">
            <a:spAutoFit/>
          </a:bodyPr>
          <a:lstStyle/>
          <a:p>
            <a:pPr algn="ctr"/>
            <a:r>
              <a:rPr lang="en-US" sz="2400" dirty="0">
                <a:latin typeface="Algerian" panose="04020705040A02060702" pitchFamily="82" charset="0"/>
              </a:rPr>
              <a:t>Operating Systems </a:t>
            </a:r>
          </a:p>
          <a:p>
            <a:pPr algn="ctr"/>
            <a:r>
              <a:rPr lang="en-US" sz="2400" dirty="0">
                <a:latin typeface="Algerian" panose="04020705040A02060702" pitchFamily="82" charset="0"/>
              </a:rPr>
              <a:t>- History</a:t>
            </a:r>
          </a:p>
        </p:txBody>
      </p:sp>
    </p:spTree>
    <p:extLst>
      <p:ext uri="{BB962C8B-B14F-4D97-AF65-F5344CB8AC3E}">
        <p14:creationId xmlns:p14="http://schemas.microsoft.com/office/powerpoint/2010/main" val="2262749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Why to Learn Operating System</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793746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529375"/>
            <a:ext cx="9143990" cy="4489194"/>
            <a:chOff x="0" y="567681"/>
            <a:chExt cx="9143990" cy="3559271"/>
          </a:xfrm>
        </p:grpSpPr>
        <p:grpSp>
          <p:nvGrpSpPr>
            <p:cNvPr id="385" name="Google Shape;385;p53"/>
            <p:cNvGrpSpPr/>
            <p:nvPr/>
          </p:nvGrpSpPr>
          <p:grpSpPr>
            <a:xfrm>
              <a:off x="0" y="567681"/>
              <a:ext cx="4042312" cy="802112"/>
              <a:chOff x="0" y="567681"/>
              <a:chExt cx="4042312" cy="802112"/>
            </a:xfrm>
          </p:grpSpPr>
          <p:sp>
            <p:nvSpPr>
              <p:cNvPr id="386" name="Google Shape;386;p53"/>
              <p:cNvSpPr/>
              <p:nvPr/>
            </p:nvSpPr>
            <p:spPr>
              <a:xfrm>
                <a:off x="3240324" y="567681"/>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22696" y="1582316"/>
            <a:ext cx="6856502" cy="2923607"/>
          </a:xfrm>
          <a:prstGeom prst="rect">
            <a:avLst/>
          </a:prstGeom>
        </p:spPr>
        <p:txBody>
          <a:bodyPr spcFirstLastPara="1" wrap="square" lIns="91425" tIns="91425" rIns="91425" bIns="91425" anchor="t" anchorCtr="0">
            <a:noAutofit/>
          </a:bodyPr>
          <a:lstStyle/>
          <a:p>
            <a:pPr algn="just"/>
            <a:r>
              <a:rPr lang="en-US" sz="1800" b="0" i="0" dirty="0">
                <a:solidFill>
                  <a:srgbClr val="000000"/>
                </a:solidFill>
                <a:effectLst/>
                <a:latin typeface="Book Antiqua" panose="02040602050305030304" pitchFamily="18" charset="0"/>
              </a:rPr>
              <a:t>If you want to be a great computer programmer, you should first understand how an operating system works from the inside out. This allows you to understand how data is saved to disk, how different processes are created and scheduled to run by the CPU, and how to interact with various I/O devices and ports. There are several low-level concepts that can assist a programmer in designing and developing scalable software. Bottom line: Without a solid understanding of Operating System concepts, it is impossible to imagine someone becoming a good Computer Application Software developer, and it is even more difficult to imagine someone becoming a System Software developer.</a:t>
            </a:r>
            <a:endParaRPr lang="en-US" sz="3600" dirty="0">
              <a:latin typeface="Book Antiqua" panose="02040602050305030304" pitchFamily="18" charset="0"/>
            </a:endParaRPr>
          </a:p>
        </p:txBody>
      </p:sp>
    </p:spTree>
    <p:extLst>
      <p:ext uri="{BB962C8B-B14F-4D97-AF65-F5344CB8AC3E}">
        <p14:creationId xmlns:p14="http://schemas.microsoft.com/office/powerpoint/2010/main" val="19236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1725978"/>
            <a:ext cx="6352800" cy="2940206"/>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14300"/>
            <a:ext cx="9143990" cy="4304267"/>
            <a:chOff x="0" y="714300"/>
            <a:chExt cx="9143990" cy="3412651"/>
          </a:xfrm>
        </p:grpSpPr>
        <p:grpSp>
          <p:nvGrpSpPr>
            <p:cNvPr id="385" name="Google Shape;385;p53"/>
            <p:cNvGrpSpPr/>
            <p:nvPr/>
          </p:nvGrpSpPr>
          <p:grpSpPr>
            <a:xfrm>
              <a:off x="0" y="714300"/>
              <a:ext cx="3248715" cy="802112"/>
              <a:chOff x="0" y="714300"/>
              <a:chExt cx="3248715" cy="802112"/>
            </a:xfrm>
          </p:grpSpPr>
          <p:sp>
            <p:nvSpPr>
              <p:cNvPr id="386" name="Google Shape;386;p53"/>
              <p:cNvSpPr/>
              <p:nvPr/>
            </p:nvSpPr>
            <p:spPr>
              <a:xfrm>
                <a:off x="2446727" y="714300"/>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0" y="1115350"/>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91032" y="1781375"/>
            <a:ext cx="718940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latin typeface="Book Antiqua" panose="02040602050305030304" pitchFamily="18" charset="0"/>
              </a:rPr>
              <a:t>Midrange computers, which can handle a network of PCs and terminals, include minicomputers and high-end network servers. Though not as powerful as mainframe computers, they are less expensive to purchase, operate, and maintain, and so satisfy the computing demands of many enterprises. Midrange computers first gained popularity as minicomputers for scientific research, instrumentation systems, and monitoring and control of industrial processes. Minicomputers could readily handle such applications since they are limited in scope and do not require the processing versatility of mainframe systems. Midrange computers are thus used for industrial process control and manufacturing plant computers, and they continue to play an important part in computer-aided manufacturing (CAM).</a:t>
            </a:r>
          </a:p>
        </p:txBody>
      </p:sp>
    </p:spTree>
    <p:extLst>
      <p:ext uri="{BB962C8B-B14F-4D97-AF65-F5344CB8AC3E}">
        <p14:creationId xmlns:p14="http://schemas.microsoft.com/office/powerpoint/2010/main" val="34484588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97100" y="202682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latin typeface="Algerian" panose="04020705040A02060702" pitchFamily="82" charset="0"/>
              </a:rPr>
              <a:t>Memory hierarchy</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39640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766860" y="431273"/>
            <a:ext cx="4912198"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lgerian" panose="04020705040A02060702" pitchFamily="82" charset="0"/>
              </a:rPr>
              <a:t>Memory hierarchy</a:t>
            </a:r>
          </a:p>
        </p:txBody>
      </p:sp>
      <p:grpSp>
        <p:nvGrpSpPr>
          <p:cNvPr id="354" name="Google Shape;354;p51"/>
          <p:cNvGrpSpPr/>
          <p:nvPr/>
        </p:nvGrpSpPr>
        <p:grpSpPr>
          <a:xfrm>
            <a:off x="1861590" y="4614439"/>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1119014" y="3443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3F41D2-71A5-C66C-6598-E9CF20B886E3}"/>
              </a:ext>
            </a:extLst>
          </p:cNvPr>
          <p:cNvSpPr txBox="1"/>
          <p:nvPr/>
        </p:nvSpPr>
        <p:spPr>
          <a:xfrm>
            <a:off x="419036" y="1273789"/>
            <a:ext cx="5045574" cy="3108543"/>
          </a:xfrm>
          <a:prstGeom prst="rect">
            <a:avLst/>
          </a:prstGeom>
          <a:noFill/>
        </p:spPr>
        <p:txBody>
          <a:bodyPr wrap="square">
            <a:spAutoFit/>
          </a:bodyPr>
          <a:lstStyle/>
          <a:p>
            <a:pPr algn="just"/>
            <a:r>
              <a:rPr lang="en-US" dirty="0">
                <a:latin typeface="Book Antiqua" panose="02040602050305030304" pitchFamily="18" charset="0"/>
              </a:rPr>
              <a:t>The memory hierarchy in computer architecture categorizes computer storage according to reaction time. Due to the relationships between reaction time, complexity, and capacity, the levels can also be separated based on their performance and regulating methods. [1] Performance in algorithm predictions, lower level programming constructs requiring locality of reference, and computer architectural design are all impacted by memory hierarchy. The size and capabilities of each component must be taken into account while designing for high performance in order to work within the constraints of the memory hierarchy. Each component can be thought of as a member of a hierarchy of memory (m1, m2,..., </a:t>
            </a:r>
            <a:r>
              <a:rPr lang="en-US" dirty="0" err="1">
                <a:latin typeface="Book Antiqua" panose="02040602050305030304" pitchFamily="18" charset="0"/>
              </a:rPr>
              <a:t>mn</a:t>
            </a:r>
            <a:r>
              <a:rPr lang="en-US" dirty="0">
                <a:latin typeface="Book Antiqua" panose="02040602050305030304" pitchFamily="18" charset="0"/>
              </a:rPr>
              <a:t>), each of which is smaller and faster than the mi+1 member above it in the hierarchy.</a:t>
            </a:r>
            <a:endParaRPr lang="en-US" sz="1200" dirty="0">
              <a:latin typeface="Book Antiqua" panose="02040602050305030304" pitchFamily="18" charset="0"/>
            </a:endParaRPr>
          </a:p>
        </p:txBody>
      </p:sp>
      <p:pic>
        <p:nvPicPr>
          <p:cNvPr id="7" name="Picture Placeholder 6">
            <a:extLst>
              <a:ext uri="{FF2B5EF4-FFF2-40B4-BE49-F238E27FC236}">
                <a16:creationId xmlns:a16="http://schemas.microsoft.com/office/drawing/2014/main" id="{D4B92CEA-6FE2-C568-8AFF-6B0BCE0ED06C}"/>
              </a:ext>
            </a:extLst>
          </p:cNvPr>
          <p:cNvPicPr>
            <a:picLocks noGrp="1" noChangeAspect="1"/>
          </p:cNvPicPr>
          <p:nvPr>
            <p:ph type="pic" idx="2"/>
          </p:nvPr>
        </p:nvPicPr>
        <p:blipFill>
          <a:blip r:embed="rId3"/>
          <a:srcRect l="19737" r="19737"/>
          <a:stretch>
            <a:fillRect/>
          </a:stretch>
        </p:blipFill>
        <p:spPr>
          <a:xfrm>
            <a:off x="5610368" y="1011353"/>
            <a:ext cx="2866800" cy="352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1566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latin typeface="Algerian" panose="04020705040A02060702" pitchFamily="82" charset="0"/>
              </a:rPr>
              <a:t>four major storage levels</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379205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765353" y="774706"/>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52440"/>
            <a:ext cx="9143990" cy="4266129"/>
            <a:chOff x="0" y="744539"/>
            <a:chExt cx="9143990" cy="3382413"/>
          </a:xfrm>
        </p:grpSpPr>
        <p:grpSp>
          <p:nvGrpSpPr>
            <p:cNvPr id="385" name="Google Shape;385;p53"/>
            <p:cNvGrpSpPr/>
            <p:nvPr/>
          </p:nvGrpSpPr>
          <p:grpSpPr>
            <a:xfrm>
              <a:off x="0" y="744539"/>
              <a:ext cx="4702826" cy="802112"/>
              <a:chOff x="0" y="744539"/>
              <a:chExt cx="4702826" cy="802112"/>
            </a:xfrm>
          </p:grpSpPr>
          <p:sp>
            <p:nvSpPr>
              <p:cNvPr id="386" name="Google Shape;386;p53"/>
              <p:cNvSpPr/>
              <p:nvPr/>
            </p:nvSpPr>
            <p:spPr>
              <a:xfrm>
                <a:off x="3900838" y="74453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804356"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95745" y="2079222"/>
            <a:ext cx="7481602" cy="2206297"/>
          </a:xfrm>
          <a:prstGeom prst="rect">
            <a:avLst/>
          </a:prstGeom>
        </p:spPr>
        <p:txBody>
          <a:bodyPr spcFirstLastPara="1" wrap="square" lIns="91425" tIns="91425" rIns="91425" bIns="91425" anchor="t" anchorCtr="0">
            <a:noAutofit/>
          </a:bodyPr>
          <a:lstStyle/>
          <a:p>
            <a:pPr algn="l"/>
            <a:br>
              <a:rPr lang="en-US" sz="2300" b="0" i="0" dirty="0">
                <a:solidFill>
                  <a:srgbClr val="000000"/>
                </a:solidFill>
                <a:effectLst/>
                <a:latin typeface="Book Antiqua" panose="02040602050305030304" pitchFamily="18" charset="0"/>
              </a:rPr>
            </a:br>
            <a:r>
              <a:rPr lang="en-US" sz="2300" b="0" i="0" dirty="0">
                <a:solidFill>
                  <a:srgbClr val="000000"/>
                </a:solidFill>
                <a:effectLst/>
                <a:latin typeface="Book Antiqua" panose="02040602050305030304" pitchFamily="18" charset="0"/>
              </a:rPr>
              <a:t>-Internal – Processor registers and cache.</a:t>
            </a:r>
            <a:br>
              <a:rPr lang="en-US" sz="2300" b="0" i="0" dirty="0">
                <a:solidFill>
                  <a:srgbClr val="000000"/>
                </a:solidFill>
                <a:effectLst/>
                <a:latin typeface="Book Antiqua" panose="02040602050305030304" pitchFamily="18" charset="0"/>
              </a:rPr>
            </a:br>
            <a:r>
              <a:rPr lang="en-US" sz="2300" b="0" i="0" dirty="0">
                <a:solidFill>
                  <a:srgbClr val="000000"/>
                </a:solidFill>
                <a:effectLst/>
                <a:latin typeface="Book Antiqua" panose="02040602050305030304" pitchFamily="18" charset="0"/>
              </a:rPr>
              <a:t>-Main – the system RAM and controller cards.</a:t>
            </a:r>
            <a:br>
              <a:rPr lang="en-US" sz="2300" b="0" i="0" dirty="0">
                <a:solidFill>
                  <a:srgbClr val="000000"/>
                </a:solidFill>
                <a:effectLst/>
                <a:latin typeface="Book Antiqua" panose="02040602050305030304" pitchFamily="18" charset="0"/>
              </a:rPr>
            </a:br>
            <a:r>
              <a:rPr lang="en-US" sz="2300" b="0" i="0" dirty="0">
                <a:solidFill>
                  <a:srgbClr val="000000"/>
                </a:solidFill>
                <a:effectLst/>
                <a:latin typeface="Book Antiqua" panose="02040602050305030304" pitchFamily="18" charset="0"/>
              </a:rPr>
              <a:t>-On-line mass storage – Secondary storage.</a:t>
            </a:r>
            <a:br>
              <a:rPr lang="en-US" sz="2300" b="0" i="0" dirty="0">
                <a:solidFill>
                  <a:srgbClr val="000000"/>
                </a:solidFill>
                <a:effectLst/>
                <a:latin typeface="Book Antiqua" panose="02040602050305030304" pitchFamily="18" charset="0"/>
              </a:rPr>
            </a:br>
            <a:r>
              <a:rPr lang="en-US" sz="2300" b="0" i="0" dirty="0">
                <a:solidFill>
                  <a:srgbClr val="000000"/>
                </a:solidFill>
                <a:effectLst/>
                <a:latin typeface="Book Antiqua" panose="02040602050305030304" pitchFamily="18" charset="0"/>
              </a:rPr>
              <a:t>-Off-line bulk storage – Tertiary and Off-line storage.</a:t>
            </a:r>
            <a:endParaRPr lang="en-US" sz="2300" dirty="0">
              <a:latin typeface="Book Antiqua" panose="02040602050305030304" pitchFamily="18" charset="0"/>
            </a:endParaRPr>
          </a:p>
        </p:txBody>
      </p:sp>
      <p:sp>
        <p:nvSpPr>
          <p:cNvPr id="2" name="TextBox 1">
            <a:extLst>
              <a:ext uri="{FF2B5EF4-FFF2-40B4-BE49-F238E27FC236}">
                <a16:creationId xmlns:a16="http://schemas.microsoft.com/office/drawing/2014/main" id="{1B01F76E-DA64-665B-3A79-090473F50384}"/>
              </a:ext>
            </a:extLst>
          </p:cNvPr>
          <p:cNvSpPr txBox="1"/>
          <p:nvPr/>
        </p:nvSpPr>
        <p:spPr>
          <a:xfrm>
            <a:off x="693628" y="1521329"/>
            <a:ext cx="4577316" cy="830997"/>
          </a:xfrm>
          <a:prstGeom prst="rect">
            <a:avLst/>
          </a:prstGeom>
          <a:noFill/>
        </p:spPr>
        <p:txBody>
          <a:bodyPr wrap="square">
            <a:spAutoFit/>
          </a:bodyPr>
          <a:lstStyle/>
          <a:p>
            <a:pPr algn="l"/>
            <a:r>
              <a:rPr lang="en-US" sz="2400" b="0" i="0" dirty="0">
                <a:solidFill>
                  <a:srgbClr val="000000"/>
                </a:solidFill>
                <a:effectLst/>
                <a:latin typeface="Algerian" panose="04020705040A02060702" pitchFamily="82" charset="0"/>
                <a:cs typeface="Heebo" pitchFamily="2" charset="-79"/>
              </a:rPr>
              <a:t>four major </a:t>
            </a:r>
          </a:p>
          <a:p>
            <a:pPr algn="l"/>
            <a:r>
              <a:rPr lang="en-US" sz="2400" b="0" i="0" dirty="0">
                <a:solidFill>
                  <a:srgbClr val="000000"/>
                </a:solidFill>
                <a:effectLst/>
                <a:latin typeface="Algerian" panose="04020705040A02060702" pitchFamily="82" charset="0"/>
                <a:cs typeface="Heebo" pitchFamily="2" charset="-79"/>
              </a:rPr>
              <a:t>storage levels</a:t>
            </a:r>
          </a:p>
        </p:txBody>
      </p:sp>
    </p:spTree>
    <p:extLst>
      <p:ext uri="{BB962C8B-B14F-4D97-AF65-F5344CB8AC3E}">
        <p14:creationId xmlns:p14="http://schemas.microsoft.com/office/powerpoint/2010/main" val="3420229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444873" y="774666"/>
            <a:ext cx="4385772"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lgerian" panose="04020705040A02060702" pitchFamily="82" charset="0"/>
              </a:rPr>
              <a:t>Properties of the technologies in the memory hierarchy</a:t>
            </a:r>
          </a:p>
        </p:txBody>
      </p:sp>
      <p:sp>
        <p:nvSpPr>
          <p:cNvPr id="352" name="Google Shape;352;p51"/>
          <p:cNvSpPr txBox="1">
            <a:spLocks noGrp="1"/>
          </p:cNvSpPr>
          <p:nvPr>
            <p:ph type="subTitle" idx="1"/>
          </p:nvPr>
        </p:nvSpPr>
        <p:spPr>
          <a:xfrm>
            <a:off x="910092" y="1549403"/>
            <a:ext cx="4572125" cy="3096475"/>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400" dirty="0">
                <a:latin typeface="Book Antiqua" panose="02040602050305030304" pitchFamily="18" charset="0"/>
              </a:rPr>
              <a:t>Adding complexity slows down the memory hierarchy.</a:t>
            </a:r>
          </a:p>
          <a:p>
            <a:pPr marL="0" lvl="0" indent="0" algn="just" rtl="0">
              <a:spcBef>
                <a:spcPts val="0"/>
              </a:spcBef>
              <a:spcAft>
                <a:spcPts val="0"/>
              </a:spcAft>
              <a:buNone/>
            </a:pPr>
            <a:r>
              <a:rPr lang="en-US" sz="1400" dirty="0" err="1">
                <a:latin typeface="Book Antiqua" panose="02040602050305030304" pitchFamily="18" charset="0"/>
              </a:rPr>
              <a:t>CMOx</a:t>
            </a:r>
            <a:r>
              <a:rPr lang="en-US" sz="1400" dirty="0">
                <a:latin typeface="Book Antiqua" panose="02040602050305030304" pitchFamily="18" charset="0"/>
              </a:rPr>
              <a:t> memory technology stretches the Flash space in the memory hierarchy.</a:t>
            </a:r>
          </a:p>
          <a:p>
            <a:pPr marL="0" lvl="0" indent="0" algn="just" rtl="0">
              <a:spcBef>
                <a:spcPts val="0"/>
              </a:spcBef>
              <a:spcAft>
                <a:spcPts val="0"/>
              </a:spcAft>
              <a:buNone/>
            </a:pPr>
            <a:r>
              <a:rPr lang="en-US" sz="1400" dirty="0">
                <a:latin typeface="Book Antiqua" panose="02040602050305030304" pitchFamily="18" charset="0"/>
              </a:rPr>
              <a:t>One of the main ways to increase system performance is </a:t>
            </a:r>
            <a:r>
              <a:rPr lang="en-US" sz="1400" dirty="0" err="1">
                <a:latin typeface="Book Antiqua" panose="02040602050305030304" pitchFamily="18" charset="0"/>
              </a:rPr>
              <a:t>minimising</a:t>
            </a:r>
            <a:r>
              <a:rPr lang="en-US" sz="1400" dirty="0">
                <a:latin typeface="Book Antiqua" panose="02040602050305030304" pitchFamily="18" charset="0"/>
              </a:rPr>
              <a:t> how far down the memory hierarchy one has to go to manipulate data</a:t>
            </a:r>
          </a:p>
          <a:p>
            <a:pPr marL="0" lvl="0" indent="0" algn="just" rtl="0">
              <a:spcBef>
                <a:spcPts val="0"/>
              </a:spcBef>
              <a:spcAft>
                <a:spcPts val="0"/>
              </a:spcAft>
              <a:buNone/>
            </a:pPr>
            <a:r>
              <a:rPr lang="en-US" sz="1400" dirty="0">
                <a:latin typeface="Book Antiqua" panose="02040602050305030304" pitchFamily="18" charset="0"/>
              </a:rPr>
              <a:t>Latency and bandwidth are two metrics associated with caches. Neither of them is uniform, but is specific to a particular component of the memory hierarchy.[5]</a:t>
            </a:r>
          </a:p>
          <a:p>
            <a:pPr marL="0" lvl="0" indent="0" algn="just" rtl="0">
              <a:spcBef>
                <a:spcPts val="0"/>
              </a:spcBef>
              <a:spcAft>
                <a:spcPts val="0"/>
              </a:spcAft>
              <a:buNone/>
            </a:pPr>
            <a:r>
              <a:rPr lang="en-US" sz="1400" dirty="0">
                <a:latin typeface="Book Antiqua" panose="02040602050305030304" pitchFamily="18" charset="0"/>
              </a:rPr>
              <a:t>Predicting where in the memory hierarchy the data resides is difficult.</a:t>
            </a:r>
          </a:p>
          <a:p>
            <a:pPr marL="0" lvl="0" indent="0" algn="just" rtl="0">
              <a:spcBef>
                <a:spcPts val="0"/>
              </a:spcBef>
              <a:spcAft>
                <a:spcPts val="0"/>
              </a:spcAft>
              <a:buNone/>
            </a:pPr>
            <a:r>
              <a:rPr lang="en-US" sz="1400" dirty="0">
                <a:latin typeface="Book Antiqua" panose="02040602050305030304" pitchFamily="18" charset="0"/>
              </a:rPr>
              <a:t>...the location in the memory hierarchy dictates the time required for the prefetch to occur.</a:t>
            </a:r>
          </a:p>
        </p:txBody>
      </p:sp>
      <p:grpSp>
        <p:nvGrpSpPr>
          <p:cNvPr id="354" name="Google Shape;354;p51"/>
          <p:cNvGrpSpPr/>
          <p:nvPr/>
        </p:nvGrpSpPr>
        <p:grpSpPr>
          <a:xfrm>
            <a:off x="1733439" y="4645951"/>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905769" y="876204"/>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Picture Placeholder 7">
            <a:extLst>
              <a:ext uri="{FF2B5EF4-FFF2-40B4-BE49-F238E27FC236}">
                <a16:creationId xmlns:a16="http://schemas.microsoft.com/office/drawing/2014/main" id="{104AC15B-83A0-C964-A627-527527CD56FC}"/>
              </a:ext>
            </a:extLst>
          </p:cNvPr>
          <p:cNvSpPr>
            <a:spLocks noGrp="1"/>
          </p:cNvSpPr>
          <p:nvPr>
            <p:ph type="pic" idx="2"/>
          </p:nvPr>
        </p:nvSpPr>
        <p:spPr/>
      </p:sp>
      <p:pic>
        <p:nvPicPr>
          <p:cNvPr id="10242" name="Picture 2" descr="Memory Hierarchy · GitBook">
            <a:extLst>
              <a:ext uri="{FF2B5EF4-FFF2-40B4-BE49-F238E27FC236}">
                <a16:creationId xmlns:a16="http://schemas.microsoft.com/office/drawing/2014/main" id="{DD43FC82-70DD-580A-0A96-21B250424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800" y="1245066"/>
            <a:ext cx="3161030" cy="3191808"/>
          </a:xfrm>
          <a:prstGeom prst="rect">
            <a:avLst/>
          </a:prstGeom>
          <a:solidFill>
            <a:schemeClr val="bg1"/>
          </a:solidFill>
        </p:spPr>
      </p:pic>
    </p:spTree>
    <p:extLst>
      <p:ext uri="{BB962C8B-B14F-4D97-AF65-F5344CB8AC3E}">
        <p14:creationId xmlns:p14="http://schemas.microsoft.com/office/powerpoint/2010/main" val="19846758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784020" y="3678180"/>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latin typeface="Algerian" panose="04020705040A02060702" pitchFamily="82" charset="0"/>
              </a:rPr>
              <a:t>What is RAM?</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220533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068812" y="436196"/>
            <a:ext cx="4163026" cy="131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Algerian" panose="04020705040A02060702" pitchFamily="82" charset="0"/>
              </a:rPr>
              <a:t>RAM - random access memory</a:t>
            </a:r>
          </a:p>
        </p:txBody>
      </p:sp>
      <p:grpSp>
        <p:nvGrpSpPr>
          <p:cNvPr id="354" name="Google Shape;354;p51"/>
          <p:cNvGrpSpPr/>
          <p:nvPr/>
        </p:nvGrpSpPr>
        <p:grpSpPr>
          <a:xfrm>
            <a:off x="1733439" y="4645951"/>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FC6AA643-A755-ECE1-91BE-74DF59ECB072}"/>
              </a:ext>
            </a:extLst>
          </p:cNvPr>
          <p:cNvSpPr>
            <a:spLocks noGrp="1"/>
          </p:cNvSpPr>
          <p:nvPr>
            <p:ph type="subTitle" idx="1"/>
          </p:nvPr>
        </p:nvSpPr>
        <p:spPr>
          <a:xfrm>
            <a:off x="234796" y="1747141"/>
            <a:ext cx="5038580" cy="2909495"/>
          </a:xfrm>
        </p:spPr>
        <p:txBody>
          <a:bodyPr/>
          <a:lstStyle/>
          <a:p>
            <a:pPr algn="just"/>
            <a:r>
              <a:rPr lang="en-US" sz="2000" dirty="0">
                <a:latin typeface="Book Antiqua" panose="02040602050305030304" pitchFamily="18" charset="0"/>
              </a:rPr>
              <a:t>	RAM (random access memory) is a computer's short-term memory, where the data that the processor is currently using is stored. Your computer can access RAM memory much faster than data on a hard disk, SSD, or other long-term storage device, which is why RAM capacity is critical for system performance.</a:t>
            </a:r>
          </a:p>
        </p:txBody>
      </p:sp>
      <p:sp>
        <p:nvSpPr>
          <p:cNvPr id="6" name="Picture Placeholder 5">
            <a:extLst>
              <a:ext uri="{FF2B5EF4-FFF2-40B4-BE49-F238E27FC236}">
                <a16:creationId xmlns:a16="http://schemas.microsoft.com/office/drawing/2014/main" id="{79C3B636-6532-58DA-7832-BA039626568F}"/>
              </a:ext>
            </a:extLst>
          </p:cNvPr>
          <p:cNvSpPr>
            <a:spLocks noGrp="1"/>
          </p:cNvSpPr>
          <p:nvPr>
            <p:ph type="pic" idx="2"/>
          </p:nvPr>
        </p:nvSpPr>
        <p:spPr/>
      </p:sp>
      <p:pic>
        <p:nvPicPr>
          <p:cNvPr id="11266" name="Picture 2" descr="What_is_RAM-Hero">
            <a:extLst>
              <a:ext uri="{FF2B5EF4-FFF2-40B4-BE49-F238E27FC236}">
                <a16:creationId xmlns:a16="http://schemas.microsoft.com/office/drawing/2014/main" id="{B282A807-49DB-1441-EAD4-4698BFC61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139" y="883527"/>
            <a:ext cx="3096302" cy="34421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7379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415708"/>
            <a:ext cx="6352800" cy="142251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482331"/>
            <a:ext cx="9143990" cy="4536238"/>
            <a:chOff x="0" y="530382"/>
            <a:chExt cx="9143990" cy="3596570"/>
          </a:xfrm>
        </p:grpSpPr>
        <p:grpSp>
          <p:nvGrpSpPr>
            <p:cNvPr id="385" name="Google Shape;385;p53"/>
            <p:cNvGrpSpPr/>
            <p:nvPr/>
          </p:nvGrpSpPr>
          <p:grpSpPr>
            <a:xfrm>
              <a:off x="0" y="530382"/>
              <a:ext cx="4008155" cy="802112"/>
              <a:chOff x="0" y="530382"/>
              <a:chExt cx="4008155" cy="802112"/>
            </a:xfrm>
          </p:grpSpPr>
          <p:sp>
            <p:nvSpPr>
              <p:cNvPr id="386" name="Google Shape;386;p53"/>
              <p:cNvSpPr/>
              <p:nvPr/>
            </p:nvSpPr>
            <p:spPr>
              <a:xfrm>
                <a:off x="3206167" y="530382"/>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763105" y="1735463"/>
            <a:ext cx="4905945" cy="3653055"/>
          </a:xfrm>
          <a:prstGeom prst="rect">
            <a:avLst/>
          </a:prstGeom>
        </p:spPr>
        <p:txBody>
          <a:bodyPr spcFirstLastPara="1" wrap="square" lIns="91425" tIns="91425" rIns="91425" bIns="91425" anchor="t" anchorCtr="0">
            <a:noAutofit/>
          </a:bodyPr>
          <a:lstStyle/>
          <a:p>
            <a:pPr algn="just"/>
            <a:r>
              <a:rPr lang="en-US" sz="1400" b="0" i="0" dirty="0">
                <a:solidFill>
                  <a:srgbClr val="000000"/>
                </a:solidFill>
                <a:effectLst/>
                <a:latin typeface="Book Antiqua" panose="02040602050305030304" pitchFamily="18" charset="0"/>
              </a:rPr>
              <a:t>RAM stands for random access memory, and it’s one of the most fundamental elements of computing. RAM is a temporary memory bank where your computer stores data it needs to retrieve quickly. RAM keeps data easily accessible so your processor can quickly find it without having to go into long-term storage to complete immediate processing tasks.</a:t>
            </a:r>
            <a:r>
              <a:rPr lang="en-US" sz="1400" dirty="0">
                <a:solidFill>
                  <a:srgbClr val="000000"/>
                </a:solidFill>
                <a:latin typeface="Book Antiqua" panose="02040602050305030304" pitchFamily="18" charset="0"/>
              </a:rPr>
              <a:t> </a:t>
            </a:r>
            <a:r>
              <a:rPr lang="en-US" sz="1400" b="0" i="0" dirty="0">
                <a:solidFill>
                  <a:srgbClr val="000000"/>
                </a:solidFill>
                <a:effectLst/>
                <a:latin typeface="Book Antiqua" panose="02040602050305030304" pitchFamily="18" charset="0"/>
              </a:rPr>
              <a:t>Every computing device has RAM, whether it’s a desktop computer (running Windows, MacOS, or Linux), a tablet or smartphone (running Android or iOS), or even an IoT computing device (like a smart TV). Nearly all computers have a way of storing information for longer-term access, too. But the memory needed to run the process you’re currently working on is stored and accessed in your computer’s RAM.</a:t>
            </a:r>
          </a:p>
        </p:txBody>
      </p:sp>
      <p:sp>
        <p:nvSpPr>
          <p:cNvPr id="3" name="TextBox 2">
            <a:extLst>
              <a:ext uri="{FF2B5EF4-FFF2-40B4-BE49-F238E27FC236}">
                <a16:creationId xmlns:a16="http://schemas.microsoft.com/office/drawing/2014/main" id="{AA548454-A29F-F696-CBC3-75048158D56C}"/>
              </a:ext>
            </a:extLst>
          </p:cNvPr>
          <p:cNvSpPr txBox="1"/>
          <p:nvPr/>
        </p:nvSpPr>
        <p:spPr>
          <a:xfrm>
            <a:off x="307207" y="240877"/>
            <a:ext cx="3179841" cy="954107"/>
          </a:xfrm>
          <a:prstGeom prst="rect">
            <a:avLst/>
          </a:prstGeom>
          <a:noFill/>
        </p:spPr>
        <p:txBody>
          <a:bodyPr wrap="square">
            <a:spAutoFit/>
          </a:bodyPr>
          <a:lstStyle/>
          <a:p>
            <a:r>
              <a:rPr lang="en-US" sz="2800" dirty="0">
                <a:latin typeface="Algerian" panose="04020705040A02060702" pitchFamily="82" charset="0"/>
              </a:rPr>
              <a:t>What does RAM stand for?</a:t>
            </a:r>
          </a:p>
        </p:txBody>
      </p:sp>
      <p:pic>
        <p:nvPicPr>
          <p:cNvPr id="12290" name="Picture 2" descr=" RAM is where your computer stores everything you're currently working on, to make it easily accessible.">
            <a:extLst>
              <a:ext uri="{FF2B5EF4-FFF2-40B4-BE49-F238E27FC236}">
                <a16:creationId xmlns:a16="http://schemas.microsoft.com/office/drawing/2014/main" id="{01B40729-CBAF-35B6-69CD-D31C1B970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67" y="240877"/>
            <a:ext cx="3331912" cy="35449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8747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415708"/>
            <a:ext cx="6352800" cy="142251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482331"/>
            <a:ext cx="9143990" cy="4536238"/>
            <a:chOff x="0" y="530382"/>
            <a:chExt cx="9143990" cy="3596570"/>
          </a:xfrm>
        </p:grpSpPr>
        <p:grpSp>
          <p:nvGrpSpPr>
            <p:cNvPr id="385" name="Google Shape;385;p53"/>
            <p:cNvGrpSpPr/>
            <p:nvPr/>
          </p:nvGrpSpPr>
          <p:grpSpPr>
            <a:xfrm>
              <a:off x="0" y="530382"/>
              <a:ext cx="4008155" cy="802112"/>
              <a:chOff x="0" y="530382"/>
              <a:chExt cx="4008155" cy="802112"/>
            </a:xfrm>
          </p:grpSpPr>
          <p:sp>
            <p:nvSpPr>
              <p:cNvPr id="386" name="Google Shape;386;p53"/>
              <p:cNvSpPr/>
              <p:nvPr/>
            </p:nvSpPr>
            <p:spPr>
              <a:xfrm>
                <a:off x="3206167" y="530382"/>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973020" y="1326137"/>
            <a:ext cx="4958899" cy="3653055"/>
          </a:xfrm>
          <a:prstGeom prst="rect">
            <a:avLst/>
          </a:prstGeom>
        </p:spPr>
        <p:txBody>
          <a:bodyPr spcFirstLastPara="1" wrap="square" lIns="91425" tIns="91425" rIns="91425" bIns="91425" anchor="t" anchorCtr="0">
            <a:noAutofit/>
          </a:bodyPr>
          <a:lstStyle/>
          <a:p>
            <a:pPr algn="just"/>
            <a:r>
              <a:rPr lang="en-US" sz="1400" b="0" i="0" dirty="0">
                <a:solidFill>
                  <a:schemeClr val="tx1"/>
                </a:solidFill>
                <a:effectLst/>
                <a:latin typeface="Book Antiqua" panose="02040602050305030304" pitchFamily="18" charset="0"/>
              </a:rPr>
              <a:t>RAM is used for immediate data storage and retrieval. Your RAM can process information significantly faster than data on a hard disk — twenty to a hundred times faster, depending on the specific hardware and task.</a:t>
            </a:r>
            <a:br>
              <a:rPr lang="en-US" sz="1400" b="0" i="0" dirty="0">
                <a:solidFill>
                  <a:schemeClr val="tx1"/>
                </a:solidFill>
                <a:effectLst/>
                <a:latin typeface="Book Antiqua" panose="02040602050305030304" pitchFamily="18" charset="0"/>
              </a:rPr>
            </a:br>
            <a:br>
              <a:rPr lang="en-US" sz="1400" b="0" i="0" dirty="0">
                <a:solidFill>
                  <a:schemeClr val="tx1"/>
                </a:solidFill>
                <a:effectLst/>
                <a:latin typeface="Book Antiqua" panose="02040602050305030304" pitchFamily="18" charset="0"/>
              </a:rPr>
            </a:br>
            <a:r>
              <a:rPr lang="en-US" sz="1400" b="0" i="0" dirty="0">
                <a:solidFill>
                  <a:schemeClr val="tx1"/>
                </a:solidFill>
                <a:effectLst/>
                <a:latin typeface="Book Antiqua" panose="02040602050305030304" pitchFamily="18" charset="0"/>
              </a:rPr>
              <a:t>To accomplish a specific task, computer operating systems load data from the hard disk into RAM to process it. When it’s finished actively working with that data, the computer converts it back into long-term storage.</a:t>
            </a:r>
            <a:br>
              <a:rPr lang="en-US" sz="1400" b="0" i="0" dirty="0">
                <a:solidFill>
                  <a:schemeClr val="tx1"/>
                </a:solidFill>
                <a:effectLst/>
                <a:latin typeface="Book Antiqua" panose="02040602050305030304" pitchFamily="18" charset="0"/>
              </a:rPr>
            </a:br>
            <a:br>
              <a:rPr lang="en-US" sz="1400" b="0" i="0" dirty="0">
                <a:solidFill>
                  <a:schemeClr val="tx1"/>
                </a:solidFill>
                <a:effectLst/>
                <a:latin typeface="Book Antiqua" panose="02040602050305030304" pitchFamily="18" charset="0"/>
              </a:rPr>
            </a:br>
            <a:r>
              <a:rPr lang="en-US" sz="1400" b="0" i="0" dirty="0">
                <a:solidFill>
                  <a:schemeClr val="tx1"/>
                </a:solidFill>
                <a:effectLst/>
                <a:latin typeface="Book Antiqua" panose="02040602050305030304" pitchFamily="18" charset="0"/>
              </a:rPr>
              <a:t>When you open a program such as Microsoft Word, your computer loads the application into its RAM. If you open a document you already have saved on your computer, your operating system locates the file in long-term storage and copies the information onto its RAM. Once the data is in your RAM, you get near-instantaneous performance because RAM is lightning fast.</a:t>
            </a:r>
          </a:p>
        </p:txBody>
      </p:sp>
      <p:sp>
        <p:nvSpPr>
          <p:cNvPr id="3" name="TextBox 2">
            <a:extLst>
              <a:ext uri="{FF2B5EF4-FFF2-40B4-BE49-F238E27FC236}">
                <a16:creationId xmlns:a16="http://schemas.microsoft.com/office/drawing/2014/main" id="{AA548454-A29F-F696-CBC3-75048158D56C}"/>
              </a:ext>
            </a:extLst>
          </p:cNvPr>
          <p:cNvSpPr txBox="1"/>
          <p:nvPr/>
        </p:nvSpPr>
        <p:spPr>
          <a:xfrm>
            <a:off x="307207" y="240877"/>
            <a:ext cx="3179841" cy="954107"/>
          </a:xfrm>
          <a:prstGeom prst="rect">
            <a:avLst/>
          </a:prstGeom>
          <a:noFill/>
        </p:spPr>
        <p:txBody>
          <a:bodyPr wrap="square">
            <a:spAutoFit/>
          </a:bodyPr>
          <a:lstStyle/>
          <a:p>
            <a:r>
              <a:rPr lang="en-US" sz="2800" dirty="0">
                <a:latin typeface="Algerian" panose="04020705040A02060702" pitchFamily="82" charset="0"/>
              </a:rPr>
              <a:t>What is RAM used for?</a:t>
            </a:r>
          </a:p>
        </p:txBody>
      </p:sp>
      <p:pic>
        <p:nvPicPr>
          <p:cNvPr id="12290" name="Picture 2" descr=" RAM is where your computer stores everything you're currently working on, to make it easily accessible.">
            <a:extLst>
              <a:ext uri="{FF2B5EF4-FFF2-40B4-BE49-F238E27FC236}">
                <a16:creationId xmlns:a16="http://schemas.microsoft.com/office/drawing/2014/main" id="{01B40729-CBAF-35B6-69CD-D31C1B970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830" y="295818"/>
            <a:ext cx="3179842" cy="35449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8490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784020" y="3678180"/>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latin typeface="Algerian" panose="04020705040A02060702" pitchFamily="82" charset="0"/>
              </a:rPr>
              <a:t>What is ROM?</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2421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451204"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Mainframe Computer Systems</a:t>
            </a: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220221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068812" y="436196"/>
            <a:ext cx="4163026" cy="10486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latin typeface="Algerian" panose="04020705040A02060702" pitchFamily="82" charset="0"/>
              </a:rPr>
              <a:t>ROM - random ONLY memory</a:t>
            </a:r>
          </a:p>
        </p:txBody>
      </p:sp>
      <p:grpSp>
        <p:nvGrpSpPr>
          <p:cNvPr id="354" name="Google Shape;354;p51"/>
          <p:cNvGrpSpPr/>
          <p:nvPr/>
        </p:nvGrpSpPr>
        <p:grpSpPr>
          <a:xfrm>
            <a:off x="1733439" y="4645951"/>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FC6AA643-A755-ECE1-91BE-74DF59ECB072}"/>
              </a:ext>
            </a:extLst>
          </p:cNvPr>
          <p:cNvSpPr>
            <a:spLocks noGrp="1"/>
          </p:cNvSpPr>
          <p:nvPr>
            <p:ph type="subTitle" idx="1"/>
          </p:nvPr>
        </p:nvSpPr>
        <p:spPr>
          <a:xfrm>
            <a:off x="170701" y="1504576"/>
            <a:ext cx="5038580" cy="2765569"/>
          </a:xfrm>
        </p:spPr>
        <p:txBody>
          <a:bodyPr/>
          <a:lstStyle/>
          <a:p>
            <a:pPr algn="just"/>
            <a:r>
              <a:rPr lang="en-US" sz="1200" b="0" i="0" dirty="0">
                <a:solidFill>
                  <a:schemeClr val="tx1"/>
                </a:solidFill>
                <a:effectLst/>
                <a:latin typeface="Book Antiqua" panose="02040602050305030304" pitchFamily="18" charset="0"/>
              </a:rPr>
              <a:t>	Read-only memory, or ROM, is a type of computer storage containing </a:t>
            </a:r>
            <a:r>
              <a:rPr lang="en-US" sz="1200" b="0" i="0" u="sng" dirty="0">
                <a:solidFill>
                  <a:schemeClr val="tx1"/>
                </a:solidFill>
                <a:effectLst/>
                <a:latin typeface="Book Antiqua" panose="02040602050305030304" pitchFamily="18" charset="0"/>
                <a:hlinkClick r:id="rId3">
                  <a:extLst>
                    <a:ext uri="{A12FA001-AC4F-418D-AE19-62706E023703}">
                      <ahyp:hlinkClr xmlns:ahyp="http://schemas.microsoft.com/office/drawing/2018/hyperlinkcolor" val="tx"/>
                    </a:ext>
                  </a:extLst>
                </a:hlinkClick>
              </a:rPr>
              <a:t>non-volatile</a:t>
            </a:r>
            <a:r>
              <a:rPr lang="en-US" sz="1200" b="0" i="0" dirty="0">
                <a:solidFill>
                  <a:schemeClr val="tx1"/>
                </a:solidFill>
                <a:effectLst/>
                <a:latin typeface="Book Antiqua" panose="02040602050305030304" pitchFamily="18" charset="0"/>
              </a:rPr>
              <a:t>, permanent data that, normally, can only be read, not written to. ROM contains the programming that allows a computer to start up or regenerate each time it is turned on. ROM also performs large input/output (</a:t>
            </a:r>
            <a:r>
              <a:rPr lang="en-US" sz="1200" b="0" i="0" u="sng" dirty="0">
                <a:solidFill>
                  <a:schemeClr val="tx1"/>
                </a:solidFill>
                <a:effectLst/>
                <a:latin typeface="Book Antiqua" panose="02040602050305030304" pitchFamily="18" charset="0"/>
                <a:hlinkClick r:id="rId4">
                  <a:extLst>
                    <a:ext uri="{A12FA001-AC4F-418D-AE19-62706E023703}">
                      <ahyp:hlinkClr xmlns:ahyp="http://schemas.microsoft.com/office/drawing/2018/hyperlinkcolor" val="tx"/>
                    </a:ext>
                  </a:extLst>
                </a:hlinkClick>
              </a:rPr>
              <a:t>I/O</a:t>
            </a:r>
            <a:r>
              <a:rPr lang="en-US" sz="1200" b="0" i="0" dirty="0">
                <a:solidFill>
                  <a:schemeClr val="tx1"/>
                </a:solidFill>
                <a:effectLst/>
                <a:latin typeface="Book Antiqua" panose="02040602050305030304" pitchFamily="18" charset="0"/>
              </a:rPr>
              <a:t>) tasks and protects programs or software instructions. Once data is written on a ROM chip, it cannot be removed.</a:t>
            </a:r>
          </a:p>
          <a:p>
            <a:pPr algn="just"/>
            <a:r>
              <a:rPr lang="en-US" sz="1200" b="0" i="0" dirty="0">
                <a:solidFill>
                  <a:schemeClr val="tx1"/>
                </a:solidFill>
                <a:effectLst/>
                <a:latin typeface="Book Antiqua" panose="02040602050305030304" pitchFamily="18" charset="0"/>
              </a:rPr>
              <a:t>	Almost every computer incorporates a small amount of ROM that contains the start-up </a:t>
            </a:r>
            <a:r>
              <a:rPr lang="en-US" sz="1200" b="0" i="0" u="sng" dirty="0">
                <a:solidFill>
                  <a:schemeClr val="tx1"/>
                </a:solidFill>
                <a:effectLst/>
                <a:latin typeface="Book Antiqua" panose="02040602050305030304" pitchFamily="18" charset="0"/>
                <a:hlinkClick r:id="rId5">
                  <a:extLst>
                    <a:ext uri="{A12FA001-AC4F-418D-AE19-62706E023703}">
                      <ahyp:hlinkClr xmlns:ahyp="http://schemas.microsoft.com/office/drawing/2018/hyperlinkcolor" val="tx"/>
                    </a:ext>
                  </a:extLst>
                </a:hlinkClick>
              </a:rPr>
              <a:t>firmware</a:t>
            </a:r>
            <a:r>
              <a:rPr lang="en-US" sz="1200" b="0" i="0" dirty="0">
                <a:solidFill>
                  <a:schemeClr val="tx1"/>
                </a:solidFill>
                <a:effectLst/>
                <a:latin typeface="Book Antiqua" panose="02040602050305030304" pitchFamily="18" charset="0"/>
              </a:rPr>
              <a:t>. This boot firmware is called the basic input/output system (</a:t>
            </a:r>
            <a:r>
              <a:rPr lang="en-US" sz="1200" b="0" i="0" u="sng" dirty="0">
                <a:solidFill>
                  <a:schemeClr val="tx1"/>
                </a:solidFill>
                <a:effectLst/>
                <a:latin typeface="Book Antiqua" panose="02040602050305030304" pitchFamily="18" charset="0"/>
                <a:hlinkClick r:id="rId6">
                  <a:extLst>
                    <a:ext uri="{A12FA001-AC4F-418D-AE19-62706E023703}">
                      <ahyp:hlinkClr xmlns:ahyp="http://schemas.microsoft.com/office/drawing/2018/hyperlinkcolor" val="tx"/>
                    </a:ext>
                  </a:extLst>
                </a:hlinkClick>
              </a:rPr>
              <a:t>BIOS</a:t>
            </a:r>
            <a:r>
              <a:rPr lang="en-US" sz="1200" b="0" i="0" dirty="0">
                <a:solidFill>
                  <a:schemeClr val="tx1"/>
                </a:solidFill>
                <a:effectLst/>
                <a:latin typeface="Book Antiqua" panose="02040602050305030304" pitchFamily="18" charset="0"/>
              </a:rPr>
              <a:t>). This software consists of code that instructs the boot-up processes for the computer -- such as loading the operating system (</a:t>
            </a:r>
            <a:r>
              <a:rPr lang="en-US" sz="1200" b="0" i="0" u="sng" dirty="0">
                <a:solidFill>
                  <a:schemeClr val="tx1"/>
                </a:solidFill>
                <a:effectLst/>
                <a:latin typeface="Book Antiqua" panose="02040602050305030304" pitchFamily="18" charset="0"/>
                <a:hlinkClick r:id="rId7">
                  <a:extLst>
                    <a:ext uri="{A12FA001-AC4F-418D-AE19-62706E023703}">
                      <ahyp:hlinkClr xmlns:ahyp="http://schemas.microsoft.com/office/drawing/2018/hyperlinkcolor" val="tx"/>
                    </a:ext>
                  </a:extLst>
                </a:hlinkClick>
              </a:rPr>
              <a:t>OS</a:t>
            </a:r>
            <a:r>
              <a:rPr lang="en-US" sz="1200" b="0" i="0" dirty="0">
                <a:solidFill>
                  <a:schemeClr val="tx1"/>
                </a:solidFill>
                <a:effectLst/>
                <a:latin typeface="Book Antiqua" panose="02040602050305030304" pitchFamily="18" charset="0"/>
              </a:rPr>
              <a:t>) into the random access memory (</a:t>
            </a:r>
            <a:r>
              <a:rPr lang="en-US" sz="1200" b="0" i="0" u="sng" dirty="0">
                <a:solidFill>
                  <a:schemeClr val="tx1"/>
                </a:solidFill>
                <a:effectLst/>
                <a:latin typeface="Book Antiqua" panose="02040602050305030304" pitchFamily="18" charset="0"/>
                <a:hlinkClick r:id="rId8">
                  <a:extLst>
                    <a:ext uri="{A12FA001-AC4F-418D-AE19-62706E023703}">
                      <ahyp:hlinkClr xmlns:ahyp="http://schemas.microsoft.com/office/drawing/2018/hyperlinkcolor" val="tx"/>
                    </a:ext>
                  </a:extLst>
                </a:hlinkClick>
              </a:rPr>
              <a:t>RAM</a:t>
            </a:r>
            <a:r>
              <a:rPr lang="en-US" sz="1200" b="0" i="0" dirty="0">
                <a:solidFill>
                  <a:schemeClr val="tx1"/>
                </a:solidFill>
                <a:effectLst/>
                <a:latin typeface="Book Antiqua" panose="02040602050305030304" pitchFamily="18" charset="0"/>
              </a:rPr>
              <a:t>) or running hardware diagnostics. Consequently, ROM is most often used for firmware updates</a:t>
            </a:r>
            <a:endParaRPr lang="en-US" sz="1200" dirty="0">
              <a:solidFill>
                <a:schemeClr val="tx1"/>
              </a:solidFill>
              <a:latin typeface="Book Antiqua" panose="02040602050305030304" pitchFamily="18" charset="0"/>
            </a:endParaRPr>
          </a:p>
        </p:txBody>
      </p:sp>
      <p:sp>
        <p:nvSpPr>
          <p:cNvPr id="6" name="Picture Placeholder 5">
            <a:extLst>
              <a:ext uri="{FF2B5EF4-FFF2-40B4-BE49-F238E27FC236}">
                <a16:creationId xmlns:a16="http://schemas.microsoft.com/office/drawing/2014/main" id="{79C3B636-6532-58DA-7832-BA039626568F}"/>
              </a:ext>
            </a:extLst>
          </p:cNvPr>
          <p:cNvSpPr>
            <a:spLocks noGrp="1"/>
          </p:cNvSpPr>
          <p:nvPr>
            <p:ph type="pic" idx="2"/>
          </p:nvPr>
        </p:nvSpPr>
        <p:spPr/>
      </p:sp>
      <p:pic>
        <p:nvPicPr>
          <p:cNvPr id="13316" name="Picture 4" descr="What is Read Only Memory (ROM)? Types of ROM | Arrow.com | Arrow.com">
            <a:extLst>
              <a:ext uri="{FF2B5EF4-FFF2-40B4-BE49-F238E27FC236}">
                <a16:creationId xmlns:a16="http://schemas.microsoft.com/office/drawing/2014/main" id="{0EE90544-E747-A3C2-48B7-52CC9F060E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4115" y="836810"/>
            <a:ext cx="2946485" cy="34619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5417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A338E8-CA27-27BD-5204-B5CC548A2285}"/>
              </a:ext>
            </a:extLst>
          </p:cNvPr>
          <p:cNvSpPr>
            <a:spLocks noGrp="1"/>
          </p:cNvSpPr>
          <p:nvPr>
            <p:ph type="subTitle" idx="1"/>
          </p:nvPr>
        </p:nvSpPr>
        <p:spPr>
          <a:xfrm>
            <a:off x="2445300" y="1365053"/>
            <a:ext cx="4253400" cy="2095500"/>
          </a:xfrm>
        </p:spPr>
        <p:txBody>
          <a:bodyPr/>
          <a:lstStyle/>
          <a:p>
            <a:r>
              <a:rPr lang="en-US" sz="2800" b="1" i="0" u="sng" dirty="0">
                <a:effectLst/>
                <a:latin typeface="Algerian" panose="04020705040A02060702" pitchFamily="82" charset="0"/>
              </a:rPr>
              <a:t>Difference between RAM and ROM</a:t>
            </a:r>
            <a:endParaRPr lang="en-US" altLang="zh-TW" sz="2800" dirty="0">
              <a:latin typeface="Algerian" panose="04020705040A02060702" pitchFamily="82" charset="0"/>
            </a:endParaRPr>
          </a:p>
          <a:p>
            <a:endParaRPr lang="en-US" sz="2800" dirty="0">
              <a:latin typeface="Algerian" panose="04020705040A02060702" pitchFamily="82" charset="0"/>
            </a:endParaRPr>
          </a:p>
        </p:txBody>
      </p:sp>
    </p:spTree>
    <p:extLst>
      <p:ext uri="{BB962C8B-B14F-4D97-AF65-F5344CB8AC3E}">
        <p14:creationId xmlns:p14="http://schemas.microsoft.com/office/powerpoint/2010/main" val="32006950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E05E96-D851-409A-E503-01ABCC8D87E0}"/>
              </a:ext>
            </a:extLst>
          </p:cNvPr>
          <p:cNvSpPr>
            <a:spLocks noGrp="1"/>
          </p:cNvSpPr>
          <p:nvPr>
            <p:ph type="subTitle" idx="1"/>
          </p:nvPr>
        </p:nvSpPr>
        <p:spPr>
          <a:xfrm>
            <a:off x="2444750" y="327102"/>
            <a:ext cx="4254500" cy="1211765"/>
          </a:xfrm>
        </p:spPr>
        <p:txBody>
          <a:bodyPr/>
          <a:lstStyle/>
          <a:p>
            <a:r>
              <a:rPr lang="en-US" sz="2800" b="1" i="0" u="sng" dirty="0">
                <a:solidFill>
                  <a:srgbClr val="273239"/>
                </a:solidFill>
                <a:effectLst/>
                <a:latin typeface="Algerian" panose="04020705040A02060702" pitchFamily="82" charset="0"/>
              </a:rPr>
              <a:t>Difference between RAM and ROM</a:t>
            </a:r>
            <a:endParaRPr lang="en-US" sz="2800" dirty="0">
              <a:latin typeface="Algerian" panose="04020705040A02060702" pitchFamily="82" charset="0"/>
            </a:endParaRPr>
          </a:p>
        </p:txBody>
      </p:sp>
      <p:sp>
        <p:nvSpPr>
          <p:cNvPr id="7" name="TextBox 6">
            <a:extLst>
              <a:ext uri="{FF2B5EF4-FFF2-40B4-BE49-F238E27FC236}">
                <a16:creationId xmlns:a16="http://schemas.microsoft.com/office/drawing/2014/main" id="{F08CF223-215B-BD20-2569-7C8EAED18D81}"/>
              </a:ext>
            </a:extLst>
          </p:cNvPr>
          <p:cNvSpPr txBox="1"/>
          <p:nvPr/>
        </p:nvSpPr>
        <p:spPr>
          <a:xfrm>
            <a:off x="1858536" y="2031852"/>
            <a:ext cx="5070088" cy="2154436"/>
          </a:xfrm>
          <a:prstGeom prst="rect">
            <a:avLst/>
          </a:prstGeom>
          <a:noFill/>
        </p:spPr>
        <p:txBody>
          <a:bodyPr wrap="square" rtlCol="0">
            <a:spAutoFit/>
          </a:bodyPr>
          <a:lstStyle/>
          <a:p>
            <a:pPr marL="0" indent="0">
              <a:buNone/>
            </a:pPr>
            <a:r>
              <a:rPr lang="en-US" sz="1800" u="sng" dirty="0">
                <a:latin typeface="Algerian" panose="04020705040A02060702" pitchFamily="82" charset="0"/>
              </a:rPr>
              <a:t>RAM</a:t>
            </a:r>
          </a:p>
          <a:p>
            <a:pPr marL="0" indent="0">
              <a:buNone/>
            </a:pPr>
            <a:endParaRPr lang="en-US" sz="1800" u="sng" dirty="0">
              <a:latin typeface="Algerian" panose="04020705040A02060702" pitchFamily="82" charset="0"/>
            </a:endParaRPr>
          </a:p>
          <a:p>
            <a:pPr marL="0" indent="0">
              <a:buNone/>
            </a:pPr>
            <a:r>
              <a:rPr lang="en-US" sz="1400" b="1" i="0" dirty="0">
                <a:solidFill>
                  <a:srgbClr val="273239"/>
                </a:solidFill>
                <a:effectLst/>
                <a:latin typeface="Algerian" panose="04020705040A02060702" pitchFamily="82" charset="0"/>
              </a:rPr>
              <a:t>Random Access Memory (RAM)</a:t>
            </a:r>
            <a:r>
              <a:rPr lang="en-US" sz="1400" b="0" i="0" dirty="0">
                <a:solidFill>
                  <a:srgbClr val="273239"/>
                </a:solidFill>
                <a:effectLst/>
                <a:latin typeface="Algerian" panose="04020705040A02060702" pitchFamily="82" charset="0"/>
              </a:rPr>
              <a:t> is used to store the programs and data being used by the CPU in real-time. The data on the random access memory can be read, written, and erased any number of times. RAM is a hardware element where the data being currently used is stored. It is a volatile memory. Types of RAM:</a:t>
            </a:r>
            <a:endParaRPr lang="en-US" sz="1600" u="sng" dirty="0">
              <a:latin typeface="Algerian" panose="04020705040A02060702" pitchFamily="82" charset="0"/>
            </a:endParaRPr>
          </a:p>
        </p:txBody>
      </p:sp>
    </p:spTree>
    <p:extLst>
      <p:ext uri="{BB962C8B-B14F-4D97-AF65-F5344CB8AC3E}">
        <p14:creationId xmlns:p14="http://schemas.microsoft.com/office/powerpoint/2010/main" val="25865356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1BE5CA-1802-15E2-79F4-0918554EF3FE}"/>
              </a:ext>
            </a:extLst>
          </p:cNvPr>
          <p:cNvSpPr>
            <a:spLocks noGrp="1"/>
          </p:cNvSpPr>
          <p:nvPr>
            <p:ph type="title"/>
          </p:nvPr>
        </p:nvSpPr>
        <p:spPr>
          <a:xfrm>
            <a:off x="2444750" y="377825"/>
            <a:ext cx="4254500" cy="471488"/>
          </a:xfrm>
        </p:spPr>
        <p:txBody>
          <a:bodyPr/>
          <a:lstStyle/>
          <a:p>
            <a:r>
              <a:rPr lang="en-US" sz="2000" b="1" i="0" u="sng" dirty="0">
                <a:solidFill>
                  <a:srgbClr val="273239"/>
                </a:solidFill>
                <a:effectLst/>
                <a:latin typeface="Algerian" panose="04020705040A02060702" pitchFamily="82" charset="0"/>
              </a:rPr>
              <a:t>Random Access Memory (RAM)</a:t>
            </a:r>
            <a:endParaRPr lang="en-US" sz="2000" dirty="0">
              <a:latin typeface="Algerian" panose="04020705040A02060702" pitchFamily="82" charset="0"/>
            </a:endParaRPr>
          </a:p>
        </p:txBody>
      </p:sp>
      <p:sp>
        <p:nvSpPr>
          <p:cNvPr id="6" name="TextBox 5">
            <a:extLst>
              <a:ext uri="{FF2B5EF4-FFF2-40B4-BE49-F238E27FC236}">
                <a16:creationId xmlns:a16="http://schemas.microsoft.com/office/drawing/2014/main" id="{352DABC5-70C4-6D0D-AE49-DB854760D8F6}"/>
              </a:ext>
            </a:extLst>
          </p:cNvPr>
          <p:cNvSpPr txBox="1"/>
          <p:nvPr/>
        </p:nvSpPr>
        <p:spPr>
          <a:xfrm>
            <a:off x="2148468" y="1761893"/>
            <a:ext cx="4847063" cy="2031325"/>
          </a:xfrm>
          <a:prstGeom prst="rect">
            <a:avLst/>
          </a:prstGeom>
          <a:noFill/>
        </p:spPr>
        <p:txBody>
          <a:bodyPr wrap="square" rtlCol="0">
            <a:spAutoFit/>
          </a:bodyPr>
          <a:lstStyle/>
          <a:p>
            <a:pPr algn="l" fontAlgn="base">
              <a:buFont typeface="+mj-lt"/>
              <a:buAutoNum type="arabicPeriod"/>
            </a:pPr>
            <a:r>
              <a:rPr lang="en-US" b="1" i="0" dirty="0">
                <a:solidFill>
                  <a:srgbClr val="273239"/>
                </a:solidFill>
                <a:effectLst/>
                <a:latin typeface="Algerian" panose="04020705040A02060702" pitchFamily="82" charset="0"/>
              </a:rPr>
              <a:t>Static RAM</a:t>
            </a:r>
            <a:r>
              <a:rPr lang="en-US" b="0" i="0" dirty="0">
                <a:solidFill>
                  <a:srgbClr val="273239"/>
                </a:solidFill>
                <a:effectLst/>
                <a:latin typeface="Algerian" panose="04020705040A02060702" pitchFamily="82" charset="0"/>
              </a:rPr>
              <a:t>, or (SRAM) which stores a bit of data using the state of a six transistor memory cell.</a:t>
            </a:r>
          </a:p>
          <a:p>
            <a:pPr algn="l" fontAlgn="base"/>
            <a:endParaRPr lang="en-US" b="0" i="0" dirty="0">
              <a:solidFill>
                <a:srgbClr val="273239"/>
              </a:solidFill>
              <a:effectLst/>
              <a:latin typeface="Algerian" panose="04020705040A02060702" pitchFamily="82" charset="0"/>
            </a:endParaRPr>
          </a:p>
          <a:p>
            <a:pPr algn="l" fontAlgn="base">
              <a:buFont typeface="+mj-lt"/>
              <a:buAutoNum type="arabicPeriod"/>
            </a:pPr>
            <a:r>
              <a:rPr lang="en-US" b="1" i="0" dirty="0">
                <a:solidFill>
                  <a:srgbClr val="273239"/>
                </a:solidFill>
                <a:effectLst/>
                <a:latin typeface="Algerian" panose="04020705040A02060702" pitchFamily="82" charset="0"/>
              </a:rPr>
              <a:t>Dynamic RAM</a:t>
            </a:r>
            <a:r>
              <a:rPr lang="en-US" b="0" i="0" dirty="0">
                <a:solidFill>
                  <a:srgbClr val="273239"/>
                </a:solidFill>
                <a:effectLst/>
                <a:latin typeface="Algerian" panose="04020705040A02060702" pitchFamily="82" charset="0"/>
              </a:rPr>
              <a:t>, or (DRAM) which stores a bit data using a pair of transistor and capacitor which constitute a DRAM memory cell.</a:t>
            </a:r>
          </a:p>
          <a:p>
            <a:endParaRPr lang="en-US" dirty="0">
              <a:latin typeface="Algerian" panose="04020705040A02060702" pitchFamily="82" charset="0"/>
            </a:endParaRPr>
          </a:p>
          <a:p>
            <a:endParaRPr lang="en-US" dirty="0">
              <a:latin typeface="Algerian" panose="04020705040A02060702" pitchFamily="82" charset="0"/>
            </a:endParaRPr>
          </a:p>
        </p:txBody>
      </p:sp>
    </p:spTree>
    <p:extLst>
      <p:ext uri="{BB962C8B-B14F-4D97-AF65-F5344CB8AC3E}">
        <p14:creationId xmlns:p14="http://schemas.microsoft.com/office/powerpoint/2010/main" val="11104331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BF03C869-9613-38DF-B574-B366291591CC}"/>
              </a:ext>
            </a:extLst>
          </p:cNvPr>
          <p:cNvSpPr>
            <a:spLocks noGrp="1"/>
          </p:cNvSpPr>
          <p:nvPr>
            <p:ph type="title"/>
          </p:nvPr>
        </p:nvSpPr>
        <p:spPr>
          <a:xfrm>
            <a:off x="2444750" y="377825"/>
            <a:ext cx="4254500" cy="471488"/>
          </a:xfrm>
        </p:spPr>
        <p:txBody>
          <a:bodyPr/>
          <a:lstStyle/>
          <a:p>
            <a:r>
              <a:rPr lang="en-US" sz="2400" b="1" i="0" u="sng" dirty="0">
                <a:solidFill>
                  <a:srgbClr val="273239"/>
                </a:solidFill>
                <a:effectLst/>
                <a:latin typeface="Algerian" panose="04020705040A02060702" pitchFamily="82" charset="0"/>
              </a:rPr>
              <a:t>Read Only Memory (ROM)</a:t>
            </a:r>
            <a:endParaRPr lang="en-US" sz="2400" dirty="0">
              <a:latin typeface="Algerian" panose="04020705040A02060702" pitchFamily="82" charset="0"/>
            </a:endParaRPr>
          </a:p>
        </p:txBody>
      </p:sp>
      <p:sp>
        <p:nvSpPr>
          <p:cNvPr id="6" name="TextBox 5">
            <a:extLst>
              <a:ext uri="{FF2B5EF4-FFF2-40B4-BE49-F238E27FC236}">
                <a16:creationId xmlns:a16="http://schemas.microsoft.com/office/drawing/2014/main" id="{7FD34DCB-D05D-FB6E-B8F4-3DB81F633B3B}"/>
              </a:ext>
            </a:extLst>
          </p:cNvPr>
          <p:cNvSpPr txBox="1"/>
          <p:nvPr/>
        </p:nvSpPr>
        <p:spPr>
          <a:xfrm>
            <a:off x="2126166" y="1665249"/>
            <a:ext cx="4891668" cy="1938992"/>
          </a:xfrm>
          <a:prstGeom prst="rect">
            <a:avLst/>
          </a:prstGeom>
          <a:noFill/>
        </p:spPr>
        <p:txBody>
          <a:bodyPr wrap="square" rtlCol="0">
            <a:spAutoFit/>
          </a:bodyPr>
          <a:lstStyle/>
          <a:p>
            <a:r>
              <a:rPr lang="en-US" sz="2000" b="0" i="0" dirty="0">
                <a:solidFill>
                  <a:srgbClr val="273239"/>
                </a:solidFill>
                <a:effectLst/>
                <a:latin typeface="Algerian" panose="04020705040A02060702" pitchFamily="82" charset="0"/>
              </a:rPr>
              <a:t> is a type of memory where the data has been prerecorded. Data stored in ROM is retained even after the computer is turned off </a:t>
            </a:r>
            <a:r>
              <a:rPr lang="en-US" sz="2000" b="0" i="0" dirty="0" err="1">
                <a:solidFill>
                  <a:srgbClr val="273239"/>
                </a:solidFill>
                <a:effectLst/>
                <a:latin typeface="Algerian" panose="04020705040A02060702" pitchFamily="82" charset="0"/>
              </a:rPr>
              <a:t>ie</a:t>
            </a:r>
            <a:r>
              <a:rPr lang="en-US" sz="2000" b="0" i="0" dirty="0">
                <a:solidFill>
                  <a:srgbClr val="273239"/>
                </a:solidFill>
                <a:effectLst/>
                <a:latin typeface="Algerian" panose="04020705040A02060702" pitchFamily="82" charset="0"/>
              </a:rPr>
              <a:t>, non-volatile.</a:t>
            </a:r>
            <a:endParaRPr lang="en-US" sz="2000" dirty="0">
              <a:latin typeface="Algerian" panose="04020705040A02060702" pitchFamily="82" charset="0"/>
            </a:endParaRPr>
          </a:p>
          <a:p>
            <a:endParaRPr lang="en-US" sz="2000" dirty="0">
              <a:latin typeface="Algerian" panose="04020705040A02060702" pitchFamily="82" charset="0"/>
            </a:endParaRPr>
          </a:p>
        </p:txBody>
      </p:sp>
    </p:spTree>
    <p:extLst>
      <p:ext uri="{BB962C8B-B14F-4D97-AF65-F5344CB8AC3E}">
        <p14:creationId xmlns:p14="http://schemas.microsoft.com/office/powerpoint/2010/main" val="30388418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ACFD-BD0B-14BC-ACD9-45D2ABB327F6}"/>
              </a:ext>
            </a:extLst>
          </p:cNvPr>
          <p:cNvSpPr>
            <a:spLocks noGrp="1"/>
          </p:cNvSpPr>
          <p:nvPr>
            <p:ph type="title"/>
          </p:nvPr>
        </p:nvSpPr>
        <p:spPr>
          <a:xfrm>
            <a:off x="2445300" y="304161"/>
            <a:ext cx="4253400" cy="470400"/>
          </a:xfrm>
        </p:spPr>
        <p:txBody>
          <a:bodyPr/>
          <a:lstStyle/>
          <a:p>
            <a:r>
              <a:rPr lang="en-US" sz="2400" b="1" i="0" u="sng" dirty="0">
                <a:solidFill>
                  <a:srgbClr val="273239"/>
                </a:solidFill>
                <a:effectLst/>
                <a:latin typeface="Algerian" panose="04020705040A02060702" pitchFamily="82" charset="0"/>
              </a:rPr>
              <a:t>Read Only Memory (ROM)</a:t>
            </a:r>
            <a:endParaRPr lang="en-US" sz="2400" dirty="0">
              <a:latin typeface="Algerian" panose="04020705040A02060702" pitchFamily="82" charset="0"/>
            </a:endParaRPr>
          </a:p>
        </p:txBody>
      </p:sp>
      <p:sp>
        <p:nvSpPr>
          <p:cNvPr id="5" name="TextBox 4">
            <a:extLst>
              <a:ext uri="{FF2B5EF4-FFF2-40B4-BE49-F238E27FC236}">
                <a16:creationId xmlns:a16="http://schemas.microsoft.com/office/drawing/2014/main" id="{966B380B-1327-3BD6-B7E9-B1DA7F948494}"/>
              </a:ext>
            </a:extLst>
          </p:cNvPr>
          <p:cNvSpPr txBox="1"/>
          <p:nvPr/>
        </p:nvSpPr>
        <p:spPr>
          <a:xfrm>
            <a:off x="1854819" y="1405054"/>
            <a:ext cx="5434361" cy="3323987"/>
          </a:xfrm>
          <a:prstGeom prst="rect">
            <a:avLst/>
          </a:prstGeom>
          <a:noFill/>
        </p:spPr>
        <p:txBody>
          <a:bodyPr wrap="square" rtlCol="0">
            <a:spAutoFit/>
          </a:bodyPr>
          <a:lstStyle/>
          <a:p>
            <a:pPr algn="l" fontAlgn="base">
              <a:buFont typeface="+mj-lt"/>
              <a:buAutoNum type="arabicPeriod"/>
            </a:pPr>
            <a:r>
              <a:rPr lang="en-US" b="1" i="0" dirty="0">
                <a:solidFill>
                  <a:srgbClr val="273239"/>
                </a:solidFill>
                <a:effectLst/>
                <a:latin typeface="Algerian" panose="04020705040A02060702" pitchFamily="82" charset="0"/>
              </a:rPr>
              <a:t>Programmable ROM</a:t>
            </a:r>
            <a:r>
              <a:rPr lang="en-US" b="0" i="0" dirty="0">
                <a:solidFill>
                  <a:srgbClr val="273239"/>
                </a:solidFill>
                <a:effectLst/>
                <a:latin typeface="Algerian" panose="04020705040A02060702" pitchFamily="82" charset="0"/>
              </a:rPr>
              <a:t>, where the data is written after the memory chip has been created. It is non-volatile.</a:t>
            </a:r>
          </a:p>
          <a:p>
            <a:pPr algn="l" fontAlgn="base"/>
            <a:endParaRPr lang="en-US" b="0" i="0" dirty="0">
              <a:solidFill>
                <a:srgbClr val="273239"/>
              </a:solidFill>
              <a:effectLst/>
              <a:latin typeface="Algerian" panose="04020705040A02060702" pitchFamily="82" charset="0"/>
            </a:endParaRPr>
          </a:p>
          <a:p>
            <a:pPr algn="l" fontAlgn="base">
              <a:buFont typeface="+mj-lt"/>
              <a:buAutoNum type="arabicPeriod"/>
            </a:pPr>
            <a:r>
              <a:rPr lang="en-US" b="1" i="0" dirty="0">
                <a:solidFill>
                  <a:srgbClr val="273239"/>
                </a:solidFill>
                <a:effectLst/>
                <a:latin typeface="Algerian" panose="04020705040A02060702" pitchFamily="82" charset="0"/>
              </a:rPr>
              <a:t>Erasable Programmable ROM</a:t>
            </a:r>
            <a:r>
              <a:rPr lang="en-US" b="0" i="0" dirty="0">
                <a:solidFill>
                  <a:srgbClr val="273239"/>
                </a:solidFill>
                <a:effectLst/>
                <a:latin typeface="Algerian" panose="04020705040A02060702" pitchFamily="82" charset="0"/>
              </a:rPr>
              <a:t>, where the data on this non-volatile memory chip can be erased by exposing it to high-intensity UV light.</a:t>
            </a:r>
          </a:p>
          <a:p>
            <a:pPr algn="l" fontAlgn="base"/>
            <a:endParaRPr lang="en-US" b="0" i="0" dirty="0">
              <a:solidFill>
                <a:srgbClr val="273239"/>
              </a:solidFill>
              <a:effectLst/>
              <a:latin typeface="Algerian" panose="04020705040A02060702" pitchFamily="82" charset="0"/>
            </a:endParaRPr>
          </a:p>
          <a:p>
            <a:pPr algn="l" fontAlgn="base">
              <a:buFont typeface="+mj-lt"/>
              <a:buAutoNum type="arabicPeriod"/>
            </a:pPr>
            <a:r>
              <a:rPr lang="en-US" b="1" i="0" dirty="0">
                <a:solidFill>
                  <a:srgbClr val="273239"/>
                </a:solidFill>
                <a:effectLst/>
                <a:latin typeface="Algerian" panose="04020705040A02060702" pitchFamily="82" charset="0"/>
              </a:rPr>
              <a:t>Electrically Erasable Programmable ROM</a:t>
            </a:r>
            <a:r>
              <a:rPr lang="en-US" b="0" i="0" dirty="0">
                <a:solidFill>
                  <a:srgbClr val="273239"/>
                </a:solidFill>
                <a:effectLst/>
                <a:latin typeface="Algerian" panose="04020705040A02060702" pitchFamily="82" charset="0"/>
              </a:rPr>
              <a:t>, where the data on this non-volatile memory chip can be electrically erased using field electron emission.</a:t>
            </a:r>
          </a:p>
          <a:p>
            <a:pPr algn="l" fontAlgn="base"/>
            <a:endParaRPr lang="en-US" b="0" i="0" dirty="0">
              <a:solidFill>
                <a:srgbClr val="273239"/>
              </a:solidFill>
              <a:effectLst/>
              <a:latin typeface="Algerian" panose="04020705040A02060702" pitchFamily="82" charset="0"/>
            </a:endParaRPr>
          </a:p>
          <a:p>
            <a:pPr algn="l" fontAlgn="base">
              <a:buFont typeface="+mj-lt"/>
              <a:buAutoNum type="arabicPeriod"/>
            </a:pPr>
            <a:r>
              <a:rPr lang="en-US" b="1" i="0" dirty="0">
                <a:solidFill>
                  <a:srgbClr val="273239"/>
                </a:solidFill>
                <a:effectLst/>
                <a:latin typeface="Algerian" panose="04020705040A02060702" pitchFamily="82" charset="0"/>
              </a:rPr>
              <a:t>Mask ROM</a:t>
            </a:r>
            <a:r>
              <a:rPr lang="en-US" b="0" i="0" dirty="0">
                <a:solidFill>
                  <a:srgbClr val="273239"/>
                </a:solidFill>
                <a:effectLst/>
                <a:latin typeface="Algerian" panose="04020705040A02060702" pitchFamily="82" charset="0"/>
              </a:rPr>
              <a:t>, in which the data is written during the manufacturing of the memory chip.</a:t>
            </a:r>
          </a:p>
          <a:p>
            <a:endParaRPr lang="en-US" dirty="0">
              <a:latin typeface="Algerian" panose="04020705040A02060702" pitchFamily="82" charset="0"/>
            </a:endParaRPr>
          </a:p>
          <a:p>
            <a:endParaRPr lang="en-US" dirty="0">
              <a:latin typeface="Algerian" panose="04020705040A02060702" pitchFamily="82" charset="0"/>
            </a:endParaRPr>
          </a:p>
        </p:txBody>
      </p:sp>
    </p:spTree>
    <p:extLst>
      <p:ext uri="{BB962C8B-B14F-4D97-AF65-F5344CB8AC3E}">
        <p14:creationId xmlns:p14="http://schemas.microsoft.com/office/powerpoint/2010/main" val="41260357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7648CB-5308-8DF4-70FD-C302C307C213}"/>
              </a:ext>
            </a:extLst>
          </p:cNvPr>
          <p:cNvSpPr>
            <a:spLocks noGrp="1"/>
          </p:cNvSpPr>
          <p:nvPr>
            <p:ph type="subTitle" idx="1"/>
          </p:nvPr>
        </p:nvSpPr>
        <p:spPr>
          <a:xfrm>
            <a:off x="200444" y="1924979"/>
            <a:ext cx="4253400" cy="1141564"/>
          </a:xfrm>
        </p:spPr>
        <p:txBody>
          <a:bodyPr/>
          <a:lstStyle/>
          <a:p>
            <a:r>
              <a:rPr lang="en-US" sz="2800" b="1" i="0" u="sng" dirty="0">
                <a:effectLst/>
                <a:latin typeface="Algerian" panose="04020705040A02060702" pitchFamily="82" charset="0"/>
              </a:rPr>
              <a:t>Difference between RAM and ROM</a:t>
            </a:r>
            <a:endParaRPr lang="en-US" sz="2800" dirty="0">
              <a:latin typeface="Algerian" panose="04020705040A02060702" pitchFamily="82" charset="0"/>
            </a:endParaRPr>
          </a:p>
        </p:txBody>
      </p:sp>
      <p:pic>
        <p:nvPicPr>
          <p:cNvPr id="8" name="Content Placeholder 4">
            <a:extLst>
              <a:ext uri="{FF2B5EF4-FFF2-40B4-BE49-F238E27FC236}">
                <a16:creationId xmlns:a16="http://schemas.microsoft.com/office/drawing/2014/main" id="{9F8D6E71-4121-827A-409C-8F9A5FEA90EE}"/>
              </a:ext>
            </a:extLst>
          </p:cNvPr>
          <p:cNvPicPr>
            <a:picLocks noChangeAspect="1"/>
          </p:cNvPicPr>
          <p:nvPr/>
        </p:nvPicPr>
        <p:blipFill>
          <a:blip r:embed="rId2"/>
          <a:stretch>
            <a:fillRect/>
          </a:stretch>
        </p:blipFill>
        <p:spPr>
          <a:xfrm>
            <a:off x="4279686" y="984199"/>
            <a:ext cx="4765855" cy="3359927"/>
          </a:xfrm>
          <a:prstGeom prst="rect">
            <a:avLst/>
          </a:prstGeom>
          <a:noFill/>
          <a:ln>
            <a:noFill/>
          </a:ln>
        </p:spPr>
      </p:pic>
    </p:spTree>
    <p:extLst>
      <p:ext uri="{BB962C8B-B14F-4D97-AF65-F5344CB8AC3E}">
        <p14:creationId xmlns:p14="http://schemas.microsoft.com/office/powerpoint/2010/main" val="23308246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8E15A1A1-7454-F399-B95B-C997ADA64D88}"/>
              </a:ext>
            </a:extLst>
          </p:cNvPr>
          <p:cNvSpPr>
            <a:spLocks noGrp="1"/>
          </p:cNvSpPr>
          <p:nvPr>
            <p:ph type="title"/>
          </p:nvPr>
        </p:nvSpPr>
        <p:spPr>
          <a:xfrm>
            <a:off x="1037063" y="2080419"/>
            <a:ext cx="7069873" cy="982662"/>
          </a:xfrm>
        </p:spPr>
        <p:txBody>
          <a:bodyPr/>
          <a:lstStyle/>
          <a:p>
            <a:r>
              <a:rPr lang="en-US" sz="2800" b="1" i="0" u="sng" dirty="0">
                <a:effectLst/>
                <a:latin typeface="Algerian" panose="04020705040A02060702" pitchFamily="82" charset="0"/>
              </a:rPr>
              <a:t>Difference between SRAM and DRAM</a:t>
            </a:r>
            <a:br>
              <a:rPr lang="en-US" altLang="zh-TW" sz="2800" dirty="0">
                <a:latin typeface="Algerian" panose="04020705040A02060702" pitchFamily="82" charset="0"/>
              </a:rPr>
            </a:br>
            <a:endParaRPr lang="en-US" sz="2800" dirty="0">
              <a:latin typeface="Algerian" panose="04020705040A02060702" pitchFamily="82" charset="0"/>
            </a:endParaRPr>
          </a:p>
        </p:txBody>
      </p:sp>
    </p:spTree>
    <p:extLst>
      <p:ext uri="{BB962C8B-B14F-4D97-AF65-F5344CB8AC3E}">
        <p14:creationId xmlns:p14="http://schemas.microsoft.com/office/powerpoint/2010/main" val="34281560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0FB6DE7-B495-4877-90ED-BF1A4374C63B}"/>
              </a:ext>
            </a:extLst>
          </p:cNvPr>
          <p:cNvSpPr>
            <a:spLocks noGrp="1"/>
          </p:cNvSpPr>
          <p:nvPr>
            <p:ph type="title"/>
          </p:nvPr>
        </p:nvSpPr>
        <p:spPr>
          <a:xfrm>
            <a:off x="2444750" y="511717"/>
            <a:ext cx="4254500" cy="471488"/>
          </a:xfrm>
        </p:spPr>
        <p:txBody>
          <a:bodyPr/>
          <a:lstStyle/>
          <a:p>
            <a:pPr algn="ctr"/>
            <a:r>
              <a:rPr lang="en-US" u="sng" dirty="0">
                <a:latin typeface="Algerian" panose="04020705040A02060702" pitchFamily="82" charset="0"/>
              </a:rPr>
              <a:t>What is SRAM?</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0F9EBB2B-7EAE-06EA-42C6-9D193CCD3472}"/>
              </a:ext>
            </a:extLst>
          </p:cNvPr>
          <p:cNvSpPr txBox="1"/>
          <p:nvPr/>
        </p:nvSpPr>
        <p:spPr>
          <a:xfrm>
            <a:off x="1092819" y="1769326"/>
            <a:ext cx="6958361" cy="2677656"/>
          </a:xfrm>
          <a:prstGeom prst="rect">
            <a:avLst/>
          </a:prstGeom>
          <a:noFill/>
        </p:spPr>
        <p:txBody>
          <a:bodyPr wrap="square" rtlCol="0">
            <a:spAutoFit/>
          </a:bodyPr>
          <a:lstStyle/>
          <a:p>
            <a:pPr algn="l"/>
            <a:r>
              <a:rPr lang="en-US" b="1" i="0" dirty="0">
                <a:solidFill>
                  <a:srgbClr val="202122"/>
                </a:solidFill>
                <a:effectLst/>
                <a:latin typeface="Algerian" panose="04020705040A02060702" pitchFamily="82" charset="0"/>
              </a:rPr>
              <a:t>Static random-access memory</a:t>
            </a:r>
            <a:r>
              <a:rPr lang="en-US" b="0" i="0" dirty="0">
                <a:solidFill>
                  <a:srgbClr val="202122"/>
                </a:solidFill>
                <a:effectLst/>
                <a:latin typeface="Algerian" panose="04020705040A02060702" pitchFamily="82" charset="0"/>
              </a:rPr>
              <a:t> (</a:t>
            </a:r>
            <a:r>
              <a:rPr lang="en-US" b="1" i="0" dirty="0">
                <a:solidFill>
                  <a:srgbClr val="202122"/>
                </a:solidFill>
                <a:effectLst/>
                <a:latin typeface="Algerian" panose="04020705040A02060702" pitchFamily="82" charset="0"/>
              </a:rPr>
              <a:t>static RAM</a:t>
            </a:r>
            <a:r>
              <a:rPr lang="en-US" b="0" i="0" dirty="0">
                <a:solidFill>
                  <a:srgbClr val="202122"/>
                </a:solidFill>
                <a:effectLst/>
                <a:latin typeface="Algerian" panose="04020705040A02060702" pitchFamily="82" charset="0"/>
              </a:rPr>
              <a:t> or </a:t>
            </a:r>
            <a:r>
              <a:rPr lang="en-US" b="1" i="0" dirty="0">
                <a:solidFill>
                  <a:srgbClr val="202122"/>
                </a:solidFill>
                <a:effectLst/>
                <a:latin typeface="Algerian" panose="04020705040A02060702" pitchFamily="82" charset="0"/>
              </a:rPr>
              <a:t>SRAM</a:t>
            </a:r>
            <a:r>
              <a:rPr lang="en-US" b="0" i="0" dirty="0">
                <a:solidFill>
                  <a:srgbClr val="202122"/>
                </a:solidFill>
                <a:effectLst/>
                <a:latin typeface="Algerian" panose="04020705040A02060702" pitchFamily="82" charset="0"/>
              </a:rPr>
              <a:t>) is a type of </a:t>
            </a:r>
            <a:r>
              <a:rPr lang="en-US" b="0" i="0" u="none" strike="noStrike" dirty="0">
                <a:solidFill>
                  <a:srgbClr val="0645AD"/>
                </a:solidFill>
                <a:effectLst/>
                <a:latin typeface="Algerian" panose="04020705040A02060702" pitchFamily="82" charset="0"/>
                <a:hlinkClick r:id="rId2" tooltip="Random-access memory"/>
              </a:rPr>
              <a:t>random-access memory</a:t>
            </a:r>
            <a:r>
              <a:rPr lang="en-US" b="0" i="0" dirty="0">
                <a:solidFill>
                  <a:srgbClr val="202122"/>
                </a:solidFill>
                <a:effectLst/>
                <a:latin typeface="Algerian" panose="04020705040A02060702" pitchFamily="82" charset="0"/>
              </a:rPr>
              <a:t> (RAM) that uses </a:t>
            </a:r>
            <a:r>
              <a:rPr lang="en-US" b="0" i="0" u="none" strike="noStrike" dirty="0">
                <a:solidFill>
                  <a:srgbClr val="0645AD"/>
                </a:solidFill>
                <a:effectLst/>
                <a:latin typeface="Algerian" panose="04020705040A02060702" pitchFamily="82" charset="0"/>
                <a:hlinkClick r:id="rId3" tooltip="Flip-flop (electronics)"/>
              </a:rPr>
              <a:t>latching circuitry (flip-flop)</a:t>
            </a:r>
            <a:r>
              <a:rPr lang="en-US" b="0" i="0" dirty="0">
                <a:solidFill>
                  <a:srgbClr val="202122"/>
                </a:solidFill>
                <a:effectLst/>
                <a:latin typeface="Algerian" panose="04020705040A02060702" pitchFamily="82" charset="0"/>
              </a:rPr>
              <a:t> to store each bit. SRAM is </a:t>
            </a:r>
            <a:r>
              <a:rPr lang="en-US" b="0" i="0" u="none" strike="noStrike" dirty="0">
                <a:solidFill>
                  <a:srgbClr val="0645AD"/>
                </a:solidFill>
                <a:effectLst/>
                <a:latin typeface="Algerian" panose="04020705040A02060702" pitchFamily="82" charset="0"/>
                <a:hlinkClick r:id="rId4" tooltip="Volatile memory"/>
              </a:rPr>
              <a:t>volatile memory</a:t>
            </a:r>
            <a:r>
              <a:rPr lang="en-US" b="0" i="0" dirty="0">
                <a:solidFill>
                  <a:srgbClr val="202122"/>
                </a:solidFill>
                <a:effectLst/>
                <a:latin typeface="Algerian" panose="04020705040A02060702" pitchFamily="82" charset="0"/>
              </a:rPr>
              <a:t>; data is lost when power is removed.</a:t>
            </a:r>
          </a:p>
          <a:p>
            <a:pPr algn="l"/>
            <a:r>
              <a:rPr lang="en-US" b="0" i="0" dirty="0">
                <a:solidFill>
                  <a:srgbClr val="202122"/>
                </a:solidFill>
                <a:effectLst/>
                <a:latin typeface="Algerian" panose="04020705040A02060702" pitchFamily="82" charset="0"/>
              </a:rPr>
              <a:t>The term </a:t>
            </a:r>
            <a:r>
              <a:rPr lang="en-US" b="0" i="1" dirty="0">
                <a:solidFill>
                  <a:srgbClr val="202122"/>
                </a:solidFill>
                <a:effectLst/>
                <a:latin typeface="Algerian" panose="04020705040A02060702" pitchFamily="82" charset="0"/>
              </a:rPr>
              <a:t>static</a:t>
            </a:r>
            <a:r>
              <a:rPr lang="en-US" b="0" i="0" dirty="0">
                <a:solidFill>
                  <a:srgbClr val="202122"/>
                </a:solidFill>
                <a:effectLst/>
                <a:latin typeface="Algerian" panose="04020705040A02060702" pitchFamily="82" charset="0"/>
              </a:rPr>
              <a:t> differentiates SRAM from </a:t>
            </a:r>
            <a:r>
              <a:rPr lang="en-US" b="0" i="0" u="none" strike="noStrike" dirty="0">
                <a:solidFill>
                  <a:srgbClr val="0645AD"/>
                </a:solidFill>
                <a:effectLst/>
                <a:latin typeface="Algerian" panose="04020705040A02060702" pitchFamily="82" charset="0"/>
                <a:hlinkClick r:id="rId5" tooltip="Dynamic random-access memory"/>
              </a:rPr>
              <a:t>DRAM</a:t>
            </a:r>
            <a:r>
              <a:rPr lang="en-US" b="0" i="0" dirty="0">
                <a:solidFill>
                  <a:srgbClr val="202122"/>
                </a:solidFill>
                <a:effectLst/>
                <a:latin typeface="Algerian" panose="04020705040A02060702" pitchFamily="82" charset="0"/>
              </a:rPr>
              <a:t> (</a:t>
            </a:r>
            <a:r>
              <a:rPr lang="en-US" b="0" i="1" dirty="0">
                <a:solidFill>
                  <a:srgbClr val="202122"/>
                </a:solidFill>
                <a:effectLst/>
                <a:latin typeface="Algerian" panose="04020705040A02060702" pitchFamily="82" charset="0"/>
              </a:rPr>
              <a:t>dynamic</a:t>
            </a:r>
            <a:r>
              <a:rPr lang="en-US" b="0" i="0" dirty="0">
                <a:solidFill>
                  <a:srgbClr val="202122"/>
                </a:solidFill>
                <a:effectLst/>
                <a:latin typeface="Algerian" panose="04020705040A02060702" pitchFamily="82" charset="0"/>
              </a:rPr>
              <a:t> random-access memory) — SRAM will hold its data permanently in the presence of power, while data in DRAM decays in seconds and thus must be periodically </a:t>
            </a:r>
            <a:r>
              <a:rPr lang="en-US" b="0" i="0" u="none" strike="noStrike" dirty="0">
                <a:solidFill>
                  <a:srgbClr val="0645AD"/>
                </a:solidFill>
                <a:effectLst/>
                <a:latin typeface="Algerian" panose="04020705040A02060702" pitchFamily="82" charset="0"/>
                <a:hlinkClick r:id="rId6" tooltip="Memory refresh"/>
              </a:rPr>
              <a:t>refreshed</a:t>
            </a:r>
            <a:r>
              <a:rPr lang="en-US" b="0" i="0" dirty="0">
                <a:solidFill>
                  <a:srgbClr val="202122"/>
                </a:solidFill>
                <a:effectLst/>
                <a:latin typeface="Algerian" panose="04020705040A02060702" pitchFamily="82" charset="0"/>
              </a:rPr>
              <a:t>. SRAM is faster than DRAM but it is more expensive in terms of silicon area and cost; it is typically used for the </a:t>
            </a:r>
            <a:r>
              <a:rPr lang="en-US" b="0" i="0" u="none" strike="noStrike" dirty="0">
                <a:solidFill>
                  <a:srgbClr val="0645AD"/>
                </a:solidFill>
                <a:effectLst/>
                <a:latin typeface="Algerian" panose="04020705040A02060702" pitchFamily="82" charset="0"/>
                <a:hlinkClick r:id="rId7" tooltip="CPU cache"/>
              </a:rPr>
              <a:t>cache</a:t>
            </a:r>
            <a:r>
              <a:rPr lang="en-US" b="0" i="0" dirty="0">
                <a:solidFill>
                  <a:srgbClr val="202122"/>
                </a:solidFill>
                <a:effectLst/>
                <a:latin typeface="Algerian" panose="04020705040A02060702" pitchFamily="82" charset="0"/>
              </a:rPr>
              <a:t> and internal </a:t>
            </a:r>
            <a:r>
              <a:rPr lang="en-US" b="0" i="0" u="none" strike="noStrike" dirty="0">
                <a:solidFill>
                  <a:srgbClr val="0645AD"/>
                </a:solidFill>
                <a:effectLst/>
                <a:latin typeface="Algerian" panose="04020705040A02060702" pitchFamily="82" charset="0"/>
                <a:hlinkClick r:id="rId8" tooltip="CPU register"/>
              </a:rPr>
              <a:t>registers</a:t>
            </a:r>
            <a:r>
              <a:rPr lang="en-US" b="0" i="0" dirty="0">
                <a:solidFill>
                  <a:srgbClr val="202122"/>
                </a:solidFill>
                <a:effectLst/>
                <a:latin typeface="Algerian" panose="04020705040A02060702" pitchFamily="82" charset="0"/>
              </a:rPr>
              <a:t> of a </a:t>
            </a:r>
            <a:r>
              <a:rPr lang="en-US" b="0" i="0" u="none" strike="noStrike" dirty="0">
                <a:solidFill>
                  <a:srgbClr val="0645AD"/>
                </a:solidFill>
                <a:effectLst/>
                <a:latin typeface="Algerian" panose="04020705040A02060702" pitchFamily="82" charset="0"/>
                <a:hlinkClick r:id="rId9" tooltip="CPU"/>
              </a:rPr>
              <a:t>CPU</a:t>
            </a:r>
            <a:r>
              <a:rPr lang="en-US" b="0" i="0" dirty="0">
                <a:solidFill>
                  <a:srgbClr val="202122"/>
                </a:solidFill>
                <a:effectLst/>
                <a:latin typeface="Algerian" panose="04020705040A02060702" pitchFamily="82" charset="0"/>
              </a:rPr>
              <a:t> while DRAM is used for a computer's </a:t>
            </a:r>
            <a:r>
              <a:rPr lang="en-US" b="0" i="0" u="none" strike="noStrike" dirty="0">
                <a:solidFill>
                  <a:srgbClr val="0645AD"/>
                </a:solidFill>
                <a:effectLst/>
                <a:latin typeface="Algerian" panose="04020705040A02060702" pitchFamily="82" charset="0"/>
                <a:hlinkClick r:id="rId10" tooltip="Main memory"/>
              </a:rPr>
              <a:t>main memory</a:t>
            </a:r>
            <a:r>
              <a:rPr lang="en-US" b="0" i="0" dirty="0">
                <a:solidFill>
                  <a:srgbClr val="202122"/>
                </a:solidFill>
                <a:effectLst/>
                <a:latin typeface="Algerian" panose="04020705040A02060702" pitchFamily="82" charset="0"/>
              </a:rPr>
              <a:t>.</a:t>
            </a:r>
          </a:p>
          <a:p>
            <a:endParaRPr lang="en-US" dirty="0">
              <a:latin typeface="Algerian" panose="04020705040A02060702" pitchFamily="82" charset="0"/>
            </a:endParaRPr>
          </a:p>
          <a:p>
            <a:endParaRPr lang="en-US" dirty="0">
              <a:latin typeface="Algerian" panose="04020705040A02060702" pitchFamily="82" charset="0"/>
            </a:endParaRPr>
          </a:p>
        </p:txBody>
      </p:sp>
    </p:spTree>
    <p:extLst>
      <p:ext uri="{BB962C8B-B14F-4D97-AF65-F5344CB8AC3E}">
        <p14:creationId xmlns:p14="http://schemas.microsoft.com/office/powerpoint/2010/main" val="10985765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218C5D65-B93F-F423-E65B-1B6C483BF922}"/>
              </a:ext>
            </a:extLst>
          </p:cNvPr>
          <p:cNvSpPr>
            <a:spLocks noGrp="1"/>
          </p:cNvSpPr>
          <p:nvPr>
            <p:ph type="title"/>
          </p:nvPr>
        </p:nvSpPr>
        <p:spPr>
          <a:xfrm>
            <a:off x="2444750" y="185119"/>
            <a:ext cx="4254500" cy="469900"/>
          </a:xfrm>
        </p:spPr>
        <p:txBody>
          <a:bodyPr/>
          <a:lstStyle/>
          <a:p>
            <a:pPr algn="ctr"/>
            <a:r>
              <a:rPr lang="en-US" u="sng" dirty="0">
                <a:latin typeface="Algerian" panose="04020705040A02060702" pitchFamily="82" charset="0"/>
              </a:rPr>
              <a:t>What is a DRAM?</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B79D2BA0-DD7F-D399-922B-5180881C0340}"/>
              </a:ext>
            </a:extLst>
          </p:cNvPr>
          <p:cNvSpPr txBox="1"/>
          <p:nvPr/>
        </p:nvSpPr>
        <p:spPr>
          <a:xfrm>
            <a:off x="1516564" y="957739"/>
            <a:ext cx="6497445" cy="3939540"/>
          </a:xfrm>
          <a:prstGeom prst="rect">
            <a:avLst/>
          </a:prstGeom>
          <a:noFill/>
        </p:spPr>
        <p:txBody>
          <a:bodyPr wrap="square" rtlCol="0">
            <a:spAutoFit/>
          </a:bodyPr>
          <a:lstStyle/>
          <a:p>
            <a:r>
              <a:rPr lang="en-US" b="0" i="0" dirty="0">
                <a:solidFill>
                  <a:srgbClr val="000000"/>
                </a:solidFill>
                <a:effectLst/>
                <a:latin typeface="Algerian" panose="04020705040A02060702" pitchFamily="82" charset="0"/>
              </a:rPr>
              <a:t>Dynamic random-access memory</a:t>
            </a:r>
          </a:p>
          <a:p>
            <a:endParaRPr lang="en-US" dirty="0">
              <a:latin typeface="Algerian" panose="04020705040A02060702" pitchFamily="82" charset="0"/>
            </a:endParaRPr>
          </a:p>
          <a:p>
            <a:r>
              <a:rPr lang="en-US" sz="1400" b="0" i="0" dirty="0">
                <a:solidFill>
                  <a:srgbClr val="202122"/>
                </a:solidFill>
                <a:effectLst/>
                <a:latin typeface="Arial" panose="020B0604020202020204" pitchFamily="34" charset="0"/>
              </a:rPr>
              <a:t>- </a:t>
            </a:r>
            <a:r>
              <a:rPr lang="en-US" sz="1200" b="0" i="0" dirty="0">
                <a:solidFill>
                  <a:srgbClr val="202122"/>
                </a:solidFill>
                <a:effectLst/>
                <a:latin typeface="Algerian" panose="04020705040A02060702" pitchFamily="82" charset="0"/>
              </a:rPr>
              <a:t>is a type of </a:t>
            </a:r>
            <a:r>
              <a:rPr lang="en-US" sz="1200" b="0" i="0" u="none" strike="noStrike" dirty="0">
                <a:solidFill>
                  <a:srgbClr val="0645AD"/>
                </a:solidFill>
                <a:effectLst/>
                <a:latin typeface="Algerian" panose="04020705040A02060702" pitchFamily="82" charset="0"/>
                <a:hlinkClick r:id="rId2" tooltip="Random-access memory"/>
              </a:rPr>
              <a:t>random-access</a:t>
            </a:r>
            <a:r>
              <a:rPr lang="en-US" sz="1200" b="0" i="0" dirty="0">
                <a:solidFill>
                  <a:srgbClr val="202122"/>
                </a:solidFill>
                <a:effectLst/>
                <a:latin typeface="Algerian" panose="04020705040A02060702" pitchFamily="82" charset="0"/>
              </a:rPr>
              <a:t> </a:t>
            </a:r>
            <a:r>
              <a:rPr lang="en-US" sz="1200" b="0" i="0" u="none" strike="noStrike" dirty="0">
                <a:solidFill>
                  <a:srgbClr val="0645AD"/>
                </a:solidFill>
                <a:effectLst/>
                <a:latin typeface="Algerian" panose="04020705040A02060702" pitchFamily="82" charset="0"/>
                <a:hlinkClick r:id="rId3" tooltip="Semiconductor memory"/>
              </a:rPr>
              <a:t>semiconductor memory</a:t>
            </a:r>
            <a:r>
              <a:rPr lang="en-US" sz="1200" b="0" i="0" dirty="0">
                <a:solidFill>
                  <a:srgbClr val="202122"/>
                </a:solidFill>
                <a:effectLst/>
                <a:latin typeface="Algerian" panose="04020705040A02060702" pitchFamily="82" charset="0"/>
              </a:rPr>
              <a:t> that stores each </a:t>
            </a:r>
            <a:r>
              <a:rPr lang="en-US" sz="1200" b="0" i="0" u="none" strike="noStrike" dirty="0">
                <a:solidFill>
                  <a:srgbClr val="0645AD"/>
                </a:solidFill>
                <a:effectLst/>
                <a:latin typeface="Algerian" panose="04020705040A02060702" pitchFamily="82" charset="0"/>
                <a:hlinkClick r:id="rId4" tooltip="Bit"/>
              </a:rPr>
              <a:t>bit</a:t>
            </a:r>
            <a:r>
              <a:rPr lang="en-US" sz="1200" b="0" i="0" dirty="0">
                <a:solidFill>
                  <a:srgbClr val="202122"/>
                </a:solidFill>
                <a:effectLst/>
                <a:latin typeface="Algerian" panose="04020705040A02060702" pitchFamily="82" charset="0"/>
              </a:rPr>
              <a:t> of data in a </a:t>
            </a:r>
            <a:r>
              <a:rPr lang="en-US" sz="1200" b="0" i="0" u="none" strike="noStrike" dirty="0">
                <a:solidFill>
                  <a:srgbClr val="0645AD"/>
                </a:solidFill>
                <a:effectLst/>
                <a:latin typeface="Algerian" panose="04020705040A02060702" pitchFamily="82" charset="0"/>
                <a:hlinkClick r:id="rId5" tooltip="Memory cell (computing)"/>
              </a:rPr>
              <a:t>memory cell</a:t>
            </a:r>
            <a:r>
              <a:rPr lang="en-US" sz="1200" b="0" i="0" dirty="0">
                <a:solidFill>
                  <a:srgbClr val="202122"/>
                </a:solidFill>
                <a:effectLst/>
                <a:latin typeface="Algerian" panose="04020705040A02060702" pitchFamily="82" charset="0"/>
              </a:rPr>
              <a:t>, usually consisting of a tiny </a:t>
            </a:r>
            <a:r>
              <a:rPr lang="en-US" sz="1200" b="0" i="0" u="none" strike="noStrike" dirty="0">
                <a:solidFill>
                  <a:srgbClr val="0645AD"/>
                </a:solidFill>
                <a:effectLst/>
                <a:latin typeface="Algerian" panose="04020705040A02060702" pitchFamily="82" charset="0"/>
                <a:hlinkClick r:id="rId6" tooltip="Capacitor"/>
              </a:rPr>
              <a:t>capacitor</a:t>
            </a:r>
            <a:r>
              <a:rPr lang="en-US" sz="1200" b="0" i="0" dirty="0">
                <a:solidFill>
                  <a:srgbClr val="202122"/>
                </a:solidFill>
                <a:effectLst/>
                <a:latin typeface="Algerian" panose="04020705040A02060702" pitchFamily="82" charset="0"/>
              </a:rPr>
              <a:t> and a </a:t>
            </a:r>
            <a:r>
              <a:rPr lang="en-US" sz="1200" b="0" i="0" u="none" strike="noStrike" dirty="0">
                <a:solidFill>
                  <a:srgbClr val="0645AD"/>
                </a:solidFill>
                <a:effectLst/>
                <a:latin typeface="Algerian" panose="04020705040A02060702" pitchFamily="82" charset="0"/>
                <a:hlinkClick r:id="rId7" tooltip="Transistor"/>
              </a:rPr>
              <a:t>transistor</a:t>
            </a:r>
            <a:r>
              <a:rPr lang="en-US" sz="1200" b="0" i="0" dirty="0">
                <a:solidFill>
                  <a:srgbClr val="202122"/>
                </a:solidFill>
                <a:effectLst/>
                <a:latin typeface="Algerian" panose="04020705040A02060702" pitchFamily="82" charset="0"/>
              </a:rPr>
              <a:t>, both typically based on </a:t>
            </a:r>
            <a:r>
              <a:rPr lang="en-US" sz="1200" b="0" i="0" u="none" strike="noStrike" dirty="0">
                <a:solidFill>
                  <a:srgbClr val="0645AD"/>
                </a:solidFill>
                <a:effectLst/>
                <a:latin typeface="Algerian" panose="04020705040A02060702" pitchFamily="82" charset="0"/>
                <a:hlinkClick r:id="rId8" tooltip="Metal-oxide-semiconductor"/>
              </a:rPr>
              <a:t>metal-oxide-semiconductor</a:t>
            </a:r>
            <a:r>
              <a:rPr lang="en-US" sz="1200" b="0" i="0" dirty="0">
                <a:solidFill>
                  <a:srgbClr val="202122"/>
                </a:solidFill>
                <a:effectLst/>
                <a:latin typeface="Algerian" panose="04020705040A02060702" pitchFamily="82" charset="0"/>
              </a:rPr>
              <a:t> (MOS) technology. While most DRAM memory cell designs use a capacitor and transistor, some only use two transistors. In the designs where a capacitor is used, the capacitor can either be charged or discharged; these two states are taken to represent the two values of a bit, conventionally called 0 and 1. The </a:t>
            </a:r>
            <a:r>
              <a:rPr lang="en-US" sz="1200" b="0" i="0" u="none" strike="noStrike" dirty="0">
                <a:solidFill>
                  <a:srgbClr val="0645AD"/>
                </a:solidFill>
                <a:effectLst/>
                <a:latin typeface="Algerian" panose="04020705040A02060702" pitchFamily="82" charset="0"/>
                <a:hlinkClick r:id="rId9" tooltip="Electric charge"/>
              </a:rPr>
              <a:t>electric charge</a:t>
            </a:r>
            <a:r>
              <a:rPr lang="en-US" sz="1200" b="0" i="0" dirty="0">
                <a:solidFill>
                  <a:srgbClr val="202122"/>
                </a:solidFill>
                <a:effectLst/>
                <a:latin typeface="Algerian" panose="04020705040A02060702" pitchFamily="82" charset="0"/>
              </a:rPr>
              <a:t> on the capacitors gradually leaks away; without intervention the data on the capacitor would soon be lost. To prevent this, DRAM requires an external </a:t>
            </a:r>
            <a:r>
              <a:rPr lang="en-US" sz="1200" b="0" i="1" u="none" strike="noStrike" dirty="0">
                <a:solidFill>
                  <a:srgbClr val="0645AD"/>
                </a:solidFill>
                <a:effectLst/>
                <a:latin typeface="Algerian" panose="04020705040A02060702" pitchFamily="82" charset="0"/>
                <a:hlinkClick r:id="rId10" tooltip="Memory refresh"/>
              </a:rPr>
              <a:t>memory refresh</a:t>
            </a:r>
            <a:r>
              <a:rPr lang="en-US" sz="1200" b="0" i="0" dirty="0">
                <a:solidFill>
                  <a:srgbClr val="202122"/>
                </a:solidFill>
                <a:effectLst/>
                <a:latin typeface="Algerian" panose="04020705040A02060702" pitchFamily="82" charset="0"/>
              </a:rPr>
              <a:t> circuit which periodically rewrites the data in the capacitors, restoring them to their original charge. This refresh process is the defining characteristic of dynamic random-access memory, in contrast to </a:t>
            </a:r>
            <a:r>
              <a:rPr lang="en-US" sz="1200" b="0" i="0" u="none" strike="noStrike" dirty="0">
                <a:solidFill>
                  <a:srgbClr val="0645AD"/>
                </a:solidFill>
                <a:effectLst/>
                <a:latin typeface="Algerian" panose="04020705040A02060702" pitchFamily="82" charset="0"/>
                <a:hlinkClick r:id="rId11" tooltip="Static random-access memory"/>
              </a:rPr>
              <a:t>static random-access memory</a:t>
            </a:r>
            <a:r>
              <a:rPr lang="en-US" sz="1200" b="0" i="0" dirty="0">
                <a:solidFill>
                  <a:srgbClr val="202122"/>
                </a:solidFill>
                <a:effectLst/>
                <a:latin typeface="Algerian" panose="04020705040A02060702" pitchFamily="82" charset="0"/>
              </a:rPr>
              <a:t> (SRAM) which does not require data to be refreshed. Unlike </a:t>
            </a:r>
            <a:r>
              <a:rPr lang="en-US" sz="1200" b="0" i="0" u="none" strike="noStrike" dirty="0">
                <a:solidFill>
                  <a:srgbClr val="0645AD"/>
                </a:solidFill>
                <a:effectLst/>
                <a:latin typeface="Algerian" panose="04020705040A02060702" pitchFamily="82" charset="0"/>
                <a:hlinkClick r:id="rId12" tooltip="Flash memory"/>
              </a:rPr>
              <a:t>flash memory</a:t>
            </a:r>
            <a:r>
              <a:rPr lang="en-US" sz="1200" b="0" i="0" dirty="0">
                <a:solidFill>
                  <a:srgbClr val="202122"/>
                </a:solidFill>
                <a:effectLst/>
                <a:latin typeface="Algerian" panose="04020705040A02060702" pitchFamily="82" charset="0"/>
              </a:rPr>
              <a:t>, DRAM is </a:t>
            </a:r>
            <a:r>
              <a:rPr lang="en-US" sz="1200" b="0" i="0" u="none" strike="noStrike" dirty="0">
                <a:solidFill>
                  <a:srgbClr val="0645AD"/>
                </a:solidFill>
                <a:effectLst/>
                <a:latin typeface="Algerian" panose="04020705040A02060702" pitchFamily="82" charset="0"/>
                <a:hlinkClick r:id="rId13" tooltip="Volatile memory"/>
              </a:rPr>
              <a:t>volatile memory</a:t>
            </a:r>
            <a:r>
              <a:rPr lang="en-US" sz="1200" b="0" i="0" dirty="0">
                <a:solidFill>
                  <a:srgbClr val="202122"/>
                </a:solidFill>
                <a:effectLst/>
                <a:latin typeface="Algerian" panose="04020705040A02060702" pitchFamily="82" charset="0"/>
              </a:rPr>
              <a:t> (vs. </a:t>
            </a:r>
            <a:r>
              <a:rPr lang="en-US" sz="1200" b="0" i="0" u="none" strike="noStrike" dirty="0">
                <a:solidFill>
                  <a:srgbClr val="0645AD"/>
                </a:solidFill>
                <a:effectLst/>
                <a:latin typeface="Algerian" panose="04020705040A02060702" pitchFamily="82" charset="0"/>
                <a:hlinkClick r:id="rId14" tooltip="Non-volatile memory"/>
              </a:rPr>
              <a:t>non-volatile memory</a:t>
            </a:r>
            <a:r>
              <a:rPr lang="en-US" sz="1200" b="0" i="0" dirty="0">
                <a:solidFill>
                  <a:srgbClr val="202122"/>
                </a:solidFill>
                <a:effectLst/>
                <a:latin typeface="Algerian" panose="04020705040A02060702" pitchFamily="82" charset="0"/>
              </a:rPr>
              <a:t>), since it loses its data quickly when power is removed. However, DRAM does exhibit limited </a:t>
            </a:r>
            <a:r>
              <a:rPr lang="en-US" sz="1200" b="0" i="0" u="none" strike="noStrike" dirty="0">
                <a:solidFill>
                  <a:srgbClr val="0645AD"/>
                </a:solidFill>
                <a:effectLst/>
                <a:latin typeface="Algerian" panose="04020705040A02060702" pitchFamily="82" charset="0"/>
                <a:hlinkClick r:id="rId15" tooltip="Data remanence"/>
              </a:rPr>
              <a:t>data remanence</a:t>
            </a:r>
            <a:r>
              <a:rPr lang="en-US" sz="1200" b="0" i="0" dirty="0">
                <a:solidFill>
                  <a:srgbClr val="202122"/>
                </a:solidFill>
                <a:effectLst/>
                <a:latin typeface="Algerian" panose="04020705040A02060702" pitchFamily="82" charset="0"/>
              </a:rPr>
              <a:t>.</a:t>
            </a:r>
            <a:endParaRPr lang="en-US" sz="1200" b="0" i="0" dirty="0">
              <a:solidFill>
                <a:srgbClr val="000000"/>
              </a:solidFill>
              <a:effectLst/>
              <a:latin typeface="Algerian" panose="04020705040A02060702" pitchFamily="82" charset="0"/>
            </a:endParaRPr>
          </a:p>
          <a:p>
            <a:endParaRPr lang="en-US" b="0" i="0" dirty="0">
              <a:solidFill>
                <a:srgbClr val="000000"/>
              </a:solidFill>
              <a:effectLst/>
              <a:latin typeface="+mj-lt"/>
            </a:endParaRPr>
          </a:p>
          <a:p>
            <a:endParaRPr lang="en-US" dirty="0"/>
          </a:p>
        </p:txBody>
      </p:sp>
    </p:spTree>
    <p:extLst>
      <p:ext uri="{BB962C8B-B14F-4D97-AF65-F5344CB8AC3E}">
        <p14:creationId xmlns:p14="http://schemas.microsoft.com/office/powerpoint/2010/main" val="378714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1725978"/>
            <a:ext cx="6352800" cy="2940206"/>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039484" y="54588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42673" y="415287"/>
            <a:ext cx="9186663" cy="4603282"/>
            <a:chOff x="-42673" y="477226"/>
            <a:chExt cx="9186663" cy="3649726"/>
          </a:xfrm>
        </p:grpSpPr>
        <p:grpSp>
          <p:nvGrpSpPr>
            <p:cNvPr id="385" name="Google Shape;385;p53"/>
            <p:cNvGrpSpPr/>
            <p:nvPr/>
          </p:nvGrpSpPr>
          <p:grpSpPr>
            <a:xfrm>
              <a:off x="-42673" y="477226"/>
              <a:ext cx="3220398" cy="802112"/>
              <a:chOff x="-42673" y="477226"/>
              <a:chExt cx="3220398" cy="802112"/>
            </a:xfrm>
          </p:grpSpPr>
          <p:sp>
            <p:nvSpPr>
              <p:cNvPr id="386" name="Google Shape;386;p53"/>
              <p:cNvSpPr/>
              <p:nvPr/>
            </p:nvSpPr>
            <p:spPr>
              <a:xfrm>
                <a:off x="2375737" y="477226"/>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42673" y="688187"/>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613609" y="1453012"/>
            <a:ext cx="718940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latin typeface="Book Antiqua" panose="02040602050305030304" pitchFamily="18" charset="0"/>
              </a:rPr>
              <a:t>Mainframe computers are huge, powerful, and fast computer systems. Mainframes, for example, may process hundreds of millions of instructions per second (MIPS). Mainframes also have a lot of primary storage space. Their primary storage capacity might range from hundreds of megabytes to many gigabytes. And, in recent years, mainframes have shrunk substantially, decreasing their air-conditioning requirements, electrical power consumption, and floor space requirements, as well as their acquisition and operating expenses. The majority of these advancements are the result of a transition from water-cooled mainframes to a new CMOS air-cooled mainframe technology. As a result, mainframe computers continue to meet the information processing needs of large enterprises and government agencies with a large number of employees and customers, as well as complicated computational issues.</a:t>
            </a:r>
          </a:p>
        </p:txBody>
      </p:sp>
    </p:spTree>
    <p:extLst>
      <p:ext uri="{BB962C8B-B14F-4D97-AF65-F5344CB8AC3E}">
        <p14:creationId xmlns:p14="http://schemas.microsoft.com/office/powerpoint/2010/main" val="24945580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F8D9-A236-1135-024E-F4500B9E3C1E}"/>
              </a:ext>
            </a:extLst>
          </p:cNvPr>
          <p:cNvSpPr>
            <a:spLocks noGrp="1"/>
          </p:cNvSpPr>
          <p:nvPr>
            <p:ph type="title"/>
          </p:nvPr>
        </p:nvSpPr>
        <p:spPr>
          <a:xfrm>
            <a:off x="1274955" y="1457092"/>
            <a:ext cx="6594088" cy="3411345"/>
          </a:xfrm>
        </p:spPr>
        <p:txBody>
          <a:bodyPr/>
          <a:lstStyle/>
          <a:p>
            <a:pPr marL="0" indent="0"/>
            <a:r>
              <a:rPr lang="en-US" sz="1200" b="0" i="0" dirty="0">
                <a:solidFill>
                  <a:srgbClr val="202122"/>
                </a:solidFill>
                <a:effectLst/>
                <a:latin typeface="Algerian" panose="04020705040A02060702" pitchFamily="82" charset="0"/>
              </a:rPr>
              <a:t>DRAM is usually arranged in a rectangular array of charge storage cells consisting of one capacitor and transistor per data bit. The figure to the right shows a simple example with a four-by-four cell matrix. Some DRAM matrices are many thousands of cells in height and width.</a:t>
            </a:r>
            <a:r>
              <a:rPr lang="en-US" sz="1200" b="0" i="0" u="none" strike="noStrike" baseline="30000" dirty="0">
                <a:solidFill>
                  <a:srgbClr val="0645AD"/>
                </a:solidFill>
                <a:effectLst/>
                <a:latin typeface="Algerian" panose="04020705040A02060702" pitchFamily="82" charset="0"/>
                <a:hlinkClick r:id="rId2"/>
              </a:rPr>
              <a:t>[26]</a:t>
            </a:r>
            <a:r>
              <a:rPr lang="en-US" sz="1200" b="0" i="0" u="none" strike="noStrike" baseline="30000" dirty="0">
                <a:solidFill>
                  <a:srgbClr val="0645AD"/>
                </a:solidFill>
                <a:effectLst/>
                <a:latin typeface="Algerian" panose="04020705040A02060702" pitchFamily="82" charset="0"/>
                <a:hlinkClick r:id="rId3"/>
              </a:rPr>
              <a:t>[27]</a:t>
            </a:r>
            <a:br>
              <a:rPr lang="en-US" sz="1200" b="0" i="0" dirty="0">
                <a:solidFill>
                  <a:srgbClr val="202122"/>
                </a:solidFill>
                <a:effectLst/>
                <a:latin typeface="Algerian" panose="04020705040A02060702" pitchFamily="82" charset="0"/>
              </a:rPr>
            </a:br>
            <a:r>
              <a:rPr lang="en-US" sz="1200" b="0" i="0" dirty="0">
                <a:solidFill>
                  <a:srgbClr val="202122"/>
                </a:solidFill>
                <a:effectLst/>
                <a:latin typeface="Algerian" panose="04020705040A02060702" pitchFamily="82" charset="0"/>
              </a:rPr>
              <a:t>The long horizontal lines connecting each row are known as word-lines. Each column of cells is composed of two bit-lines, each connected to every other storage cell in the column (the illustration to the right does not include this important detail). They are generally known as the "+" and "−" bit lines.</a:t>
            </a:r>
            <a:br>
              <a:rPr lang="en-US" sz="1200" b="0" i="0" dirty="0">
                <a:solidFill>
                  <a:srgbClr val="202122"/>
                </a:solidFill>
                <a:effectLst/>
                <a:latin typeface="Algerian" panose="04020705040A02060702" pitchFamily="82" charset="0"/>
              </a:rPr>
            </a:br>
            <a:r>
              <a:rPr lang="en-US" sz="1200" b="0" i="0" dirty="0">
                <a:solidFill>
                  <a:srgbClr val="202122"/>
                </a:solidFill>
                <a:effectLst/>
                <a:latin typeface="Algerian" panose="04020705040A02060702" pitchFamily="82" charset="0"/>
              </a:rPr>
              <a:t>	</a:t>
            </a:r>
            <a:br>
              <a:rPr lang="en-US" sz="1200" b="0" i="0" dirty="0">
                <a:solidFill>
                  <a:srgbClr val="202122"/>
                </a:solidFill>
                <a:effectLst/>
                <a:latin typeface="Algerian" panose="04020705040A02060702" pitchFamily="82" charset="0"/>
              </a:rPr>
            </a:br>
            <a:r>
              <a:rPr lang="en-US" sz="1200" b="0" i="0" dirty="0">
                <a:solidFill>
                  <a:srgbClr val="202122"/>
                </a:solidFill>
                <a:effectLst/>
                <a:latin typeface="Algerian" panose="04020705040A02060702" pitchFamily="82" charset="0"/>
              </a:rPr>
              <a:t>A </a:t>
            </a:r>
            <a:r>
              <a:rPr lang="en-US" sz="1200" b="0" i="0" u="none" strike="noStrike" dirty="0">
                <a:solidFill>
                  <a:srgbClr val="0645AD"/>
                </a:solidFill>
                <a:effectLst/>
                <a:latin typeface="Algerian" panose="04020705040A02060702" pitchFamily="82" charset="0"/>
                <a:hlinkClick r:id="rId4" tooltip="Sense amplifier"/>
              </a:rPr>
              <a:t>sense amplifier</a:t>
            </a:r>
            <a:r>
              <a:rPr lang="en-US" sz="1200" b="0" i="0" dirty="0">
                <a:solidFill>
                  <a:srgbClr val="202122"/>
                </a:solidFill>
                <a:effectLst/>
                <a:latin typeface="Algerian" panose="04020705040A02060702" pitchFamily="82" charset="0"/>
              </a:rPr>
              <a:t> is essentially a pair of cross-connected </a:t>
            </a:r>
            <a:r>
              <a:rPr lang="en-US" sz="1200" b="0" i="0" u="none" strike="noStrike" dirty="0">
                <a:solidFill>
                  <a:srgbClr val="0645AD"/>
                </a:solidFill>
                <a:effectLst/>
                <a:latin typeface="Algerian" panose="04020705040A02060702" pitchFamily="82" charset="0"/>
                <a:hlinkClick r:id="rId5" tooltip="Inverter (logic gate)"/>
              </a:rPr>
              <a:t>inverters</a:t>
            </a:r>
            <a:r>
              <a:rPr lang="en-US" sz="1200" b="0" i="0" dirty="0">
                <a:solidFill>
                  <a:srgbClr val="202122"/>
                </a:solidFill>
                <a:effectLst/>
                <a:latin typeface="Algerian" panose="04020705040A02060702" pitchFamily="82" charset="0"/>
              </a:rPr>
              <a:t> between the bit-lines. The first inverter is connected with input from the + bit-line and output to the − bit-line. The second inverter's input is from the − bit-line with output to the + bit-line. This results in </a:t>
            </a:r>
            <a:r>
              <a:rPr lang="en-US" sz="1200" b="0" i="0" u="none" strike="noStrike" dirty="0">
                <a:solidFill>
                  <a:srgbClr val="0645AD"/>
                </a:solidFill>
                <a:effectLst/>
                <a:latin typeface="Algerian" panose="04020705040A02060702" pitchFamily="82" charset="0"/>
                <a:hlinkClick r:id="rId6" tooltip="Positive feedback"/>
              </a:rPr>
              <a:t>positive feedback</a:t>
            </a:r>
            <a:r>
              <a:rPr lang="en-US" sz="1200" b="0" i="0" dirty="0">
                <a:solidFill>
                  <a:srgbClr val="202122"/>
                </a:solidFill>
                <a:effectLst/>
                <a:latin typeface="Algerian" panose="04020705040A02060702" pitchFamily="82" charset="0"/>
              </a:rPr>
              <a:t> which stabilizes after one bit-line is fully at its highest voltage and the other bit-line is at the lowest possible voltage.</a:t>
            </a:r>
            <a:br>
              <a:rPr lang="en-US" sz="1200" b="0" i="0" dirty="0">
                <a:solidFill>
                  <a:srgbClr val="202122"/>
                </a:solidFill>
                <a:effectLst/>
                <a:latin typeface="Algerian" panose="04020705040A02060702" pitchFamily="82" charset="0"/>
              </a:rPr>
            </a:br>
            <a:endParaRPr lang="en-US" sz="1200" dirty="0">
              <a:latin typeface="Algerian" panose="04020705040A02060702" pitchFamily="82" charset="0"/>
            </a:endParaRPr>
          </a:p>
        </p:txBody>
      </p:sp>
      <p:sp>
        <p:nvSpPr>
          <p:cNvPr id="3" name="Subtitle 2">
            <a:extLst>
              <a:ext uri="{FF2B5EF4-FFF2-40B4-BE49-F238E27FC236}">
                <a16:creationId xmlns:a16="http://schemas.microsoft.com/office/drawing/2014/main" id="{91A1650E-EFDF-AA40-6813-B05FD014A24D}"/>
              </a:ext>
            </a:extLst>
          </p:cNvPr>
          <p:cNvSpPr>
            <a:spLocks noGrp="1"/>
          </p:cNvSpPr>
          <p:nvPr>
            <p:ph type="subTitle" idx="1"/>
          </p:nvPr>
        </p:nvSpPr>
        <p:spPr>
          <a:xfrm>
            <a:off x="987863" y="275063"/>
            <a:ext cx="7168273" cy="940377"/>
          </a:xfrm>
        </p:spPr>
        <p:txBody>
          <a:bodyPr/>
          <a:lstStyle/>
          <a:p>
            <a:pPr algn="ctr"/>
            <a:r>
              <a:rPr lang="en-US" b="0" i="0" u="sng" dirty="0">
                <a:solidFill>
                  <a:srgbClr val="000000"/>
                </a:solidFill>
                <a:effectLst/>
                <a:latin typeface="Algerian" panose="04020705040A02060702" pitchFamily="82" charset="0"/>
              </a:rPr>
              <a:t>Dynamic random-access memory</a:t>
            </a:r>
            <a:br>
              <a:rPr lang="en-US" b="0" i="0" dirty="0">
                <a:solidFill>
                  <a:srgbClr val="000000"/>
                </a:solidFill>
                <a:effectLst/>
                <a:latin typeface="Algerian" panose="04020705040A02060702" pitchFamily="82" charset="0"/>
              </a:rPr>
            </a:br>
            <a:r>
              <a:rPr lang="en-US" sz="2000" b="0" i="0" dirty="0">
                <a:solidFill>
                  <a:srgbClr val="000000"/>
                </a:solidFill>
                <a:effectLst/>
                <a:latin typeface="Algerian" panose="04020705040A02060702" pitchFamily="82" charset="0"/>
              </a:rPr>
              <a:t>Principles of operation</a:t>
            </a:r>
            <a:endParaRPr lang="en-US" dirty="0">
              <a:latin typeface="Algerian" panose="04020705040A02060702" pitchFamily="82" charset="0"/>
            </a:endParaRPr>
          </a:p>
        </p:txBody>
      </p:sp>
    </p:spTree>
    <p:extLst>
      <p:ext uri="{BB962C8B-B14F-4D97-AF65-F5344CB8AC3E}">
        <p14:creationId xmlns:p14="http://schemas.microsoft.com/office/powerpoint/2010/main" val="33402202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69FD-E00B-597D-EBDF-293E609D59AC}"/>
              </a:ext>
            </a:extLst>
          </p:cNvPr>
          <p:cNvSpPr>
            <a:spLocks noGrp="1"/>
          </p:cNvSpPr>
          <p:nvPr>
            <p:ph type="title"/>
          </p:nvPr>
        </p:nvSpPr>
        <p:spPr>
          <a:xfrm>
            <a:off x="1576038" y="1620643"/>
            <a:ext cx="5991921" cy="3107473"/>
          </a:xfrm>
        </p:spPr>
        <p:txBody>
          <a:bodyPr/>
          <a:lstStyle/>
          <a:p>
            <a:r>
              <a:rPr lang="en-US" sz="1800" b="0" i="0" dirty="0">
                <a:solidFill>
                  <a:srgbClr val="333333"/>
                </a:solidFill>
                <a:effectLst/>
                <a:latin typeface="Algerian" panose="04020705040A02060702" pitchFamily="82" charset="0"/>
              </a:rPr>
              <a:t>The main difference between SRAM and DRAM is that SRAM is a type of memory chip that is both quicker and more energy-efficient than DRAM. However, DRAM is a memory chip that can store more data than SRAM but consumes more power. </a:t>
            </a:r>
            <a:r>
              <a:rPr lang="en-US" sz="1800" dirty="0">
                <a:solidFill>
                  <a:srgbClr val="0B182F"/>
                </a:solidFill>
                <a:latin typeface="Algerian" panose="04020705040A02060702" pitchFamily="82" charset="0"/>
              </a:rPr>
              <a:t>A</a:t>
            </a:r>
            <a:r>
              <a:rPr lang="en-US" sz="1800" b="0" i="0" dirty="0">
                <a:solidFill>
                  <a:srgbClr val="0B182F"/>
                </a:solidFill>
                <a:effectLst/>
                <a:latin typeface="Algerian" panose="04020705040A02060702" pitchFamily="82" charset="0"/>
              </a:rPr>
              <a:t>nd is a type of on-chip memory with a short access time, whereas DRAM is an off-chip memory with a long access time. As a result, SRAM outperforms DRAM.</a:t>
            </a:r>
            <a:br>
              <a:rPr lang="en-US" sz="1800" dirty="0">
                <a:latin typeface="Algerian" panose="04020705040A02060702" pitchFamily="82" charset="0"/>
              </a:rPr>
            </a:br>
            <a:endParaRPr lang="en-US" sz="1800" dirty="0">
              <a:latin typeface="Algerian" panose="04020705040A02060702" pitchFamily="82" charset="0"/>
            </a:endParaRPr>
          </a:p>
        </p:txBody>
      </p:sp>
      <p:sp>
        <p:nvSpPr>
          <p:cNvPr id="3" name="Subtitle 2">
            <a:extLst>
              <a:ext uri="{FF2B5EF4-FFF2-40B4-BE49-F238E27FC236}">
                <a16:creationId xmlns:a16="http://schemas.microsoft.com/office/drawing/2014/main" id="{F706B0DF-1D56-DE88-B390-54D29C6BFDF6}"/>
              </a:ext>
            </a:extLst>
          </p:cNvPr>
          <p:cNvSpPr>
            <a:spLocks noGrp="1"/>
          </p:cNvSpPr>
          <p:nvPr>
            <p:ph type="subTitle" idx="1"/>
          </p:nvPr>
        </p:nvSpPr>
        <p:spPr>
          <a:xfrm>
            <a:off x="1356731" y="118944"/>
            <a:ext cx="6430537" cy="1282349"/>
          </a:xfrm>
        </p:spPr>
        <p:txBody>
          <a:bodyPr/>
          <a:lstStyle/>
          <a:p>
            <a:pPr algn="ctr"/>
            <a:r>
              <a:rPr lang="en-US" sz="3600" b="1" i="0" u="sng" dirty="0">
                <a:effectLst/>
                <a:latin typeface="Algerian" panose="04020705040A02060702" pitchFamily="82" charset="0"/>
              </a:rPr>
              <a:t>Difference between DRAM and SRAM</a:t>
            </a:r>
            <a:endParaRPr lang="en-US" sz="3600" dirty="0">
              <a:latin typeface="Algerian" panose="04020705040A02060702" pitchFamily="82" charset="0"/>
            </a:endParaRPr>
          </a:p>
        </p:txBody>
      </p:sp>
    </p:spTree>
    <p:extLst>
      <p:ext uri="{BB962C8B-B14F-4D97-AF65-F5344CB8AC3E}">
        <p14:creationId xmlns:p14="http://schemas.microsoft.com/office/powerpoint/2010/main" val="37530418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B3ED42-0009-D689-FDE2-C39ABFC52669}"/>
              </a:ext>
            </a:extLst>
          </p:cNvPr>
          <p:cNvSpPr>
            <a:spLocks noGrp="1"/>
          </p:cNvSpPr>
          <p:nvPr>
            <p:ph type="subTitle" idx="1"/>
          </p:nvPr>
        </p:nvSpPr>
        <p:spPr>
          <a:xfrm>
            <a:off x="103511" y="2014334"/>
            <a:ext cx="4416417" cy="1114832"/>
          </a:xfrm>
        </p:spPr>
        <p:txBody>
          <a:bodyPr/>
          <a:lstStyle/>
          <a:p>
            <a:pPr algn="ctr"/>
            <a:r>
              <a:rPr lang="en-US" sz="2800" dirty="0">
                <a:latin typeface="Algerian" panose="04020705040A02060702" pitchFamily="82" charset="0"/>
              </a:rPr>
              <a:t>Difference between </a:t>
            </a:r>
            <a:r>
              <a:rPr lang="en-US" sz="2800" dirty="0" err="1">
                <a:latin typeface="Algerian" panose="04020705040A02060702" pitchFamily="82" charset="0"/>
              </a:rPr>
              <a:t>sram</a:t>
            </a:r>
            <a:r>
              <a:rPr lang="en-US" sz="2800" dirty="0">
                <a:latin typeface="Algerian" panose="04020705040A02060702" pitchFamily="82" charset="0"/>
              </a:rPr>
              <a:t> and dram</a:t>
            </a:r>
          </a:p>
        </p:txBody>
      </p:sp>
      <p:pic>
        <p:nvPicPr>
          <p:cNvPr id="5" name="Content Placeholder 4">
            <a:extLst>
              <a:ext uri="{FF2B5EF4-FFF2-40B4-BE49-F238E27FC236}">
                <a16:creationId xmlns:a16="http://schemas.microsoft.com/office/drawing/2014/main" id="{021B3FAA-898F-0FE7-1CBF-C887951BC5E6}"/>
              </a:ext>
            </a:extLst>
          </p:cNvPr>
          <p:cNvPicPr>
            <a:picLocks noGrp="1" noChangeAspect="1"/>
          </p:cNvPicPr>
          <p:nvPr>
            <p:ph idx="1"/>
          </p:nvPr>
        </p:nvPicPr>
        <p:blipFill>
          <a:blip r:embed="rId2"/>
          <a:stretch>
            <a:fillRect/>
          </a:stretch>
        </p:blipFill>
        <p:spPr>
          <a:xfrm>
            <a:off x="4274634" y="570097"/>
            <a:ext cx="4765855" cy="4003306"/>
          </a:xfrm>
          <a:prstGeom prst="rect">
            <a:avLst/>
          </a:prstGeom>
        </p:spPr>
      </p:pic>
    </p:spTree>
    <p:extLst>
      <p:ext uri="{BB962C8B-B14F-4D97-AF65-F5344CB8AC3E}">
        <p14:creationId xmlns:p14="http://schemas.microsoft.com/office/powerpoint/2010/main" val="4001688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B3ED42-0009-D689-FDE2-C39ABFC52669}"/>
              </a:ext>
            </a:extLst>
          </p:cNvPr>
          <p:cNvSpPr>
            <a:spLocks noGrp="1"/>
          </p:cNvSpPr>
          <p:nvPr>
            <p:ph type="subTitle" idx="1"/>
          </p:nvPr>
        </p:nvSpPr>
        <p:spPr>
          <a:xfrm>
            <a:off x="296621" y="2014334"/>
            <a:ext cx="3275919" cy="1114832"/>
          </a:xfrm>
        </p:spPr>
        <p:txBody>
          <a:bodyPr/>
          <a:lstStyle/>
          <a:p>
            <a:pPr algn="ctr"/>
            <a:r>
              <a:rPr lang="en-US" sz="2800" dirty="0" err="1">
                <a:latin typeface="Algerian" panose="04020705040A02060702" pitchFamily="82" charset="0"/>
              </a:rPr>
              <a:t>rEFERENCES</a:t>
            </a:r>
            <a:endParaRPr lang="en-US" sz="2800" dirty="0">
              <a:latin typeface="Algerian" panose="04020705040A02060702" pitchFamily="82" charset="0"/>
            </a:endParaRPr>
          </a:p>
        </p:txBody>
      </p:sp>
      <p:sp>
        <p:nvSpPr>
          <p:cNvPr id="7" name="TextBox 6">
            <a:extLst>
              <a:ext uri="{FF2B5EF4-FFF2-40B4-BE49-F238E27FC236}">
                <a16:creationId xmlns:a16="http://schemas.microsoft.com/office/drawing/2014/main" id="{13E2755D-7E0D-4FD8-807E-E703C018D480}"/>
              </a:ext>
            </a:extLst>
          </p:cNvPr>
          <p:cNvSpPr txBox="1"/>
          <p:nvPr/>
        </p:nvSpPr>
        <p:spPr>
          <a:xfrm>
            <a:off x="3572540" y="586591"/>
            <a:ext cx="4742121" cy="3970318"/>
          </a:xfrm>
          <a:prstGeom prst="rect">
            <a:avLst/>
          </a:prstGeom>
          <a:noFill/>
        </p:spPr>
        <p:txBody>
          <a:bodyPr wrap="square">
            <a:spAutoFit/>
          </a:bodyPr>
          <a:lstStyle/>
          <a:p>
            <a:r>
              <a:rPr lang="en-US" dirty="0">
                <a:latin typeface="Sitka Small" panose="02000505000000020004" pitchFamily="2" charset="0"/>
                <a:hlinkClick r:id="rId2"/>
              </a:rPr>
              <a:t>https://peda.net/kenya/ass/subjects2/computer-studies/form-1/the-computer-system</a:t>
            </a:r>
            <a:endParaRPr lang="en-US" dirty="0">
              <a:latin typeface="Sitka Small" panose="02000505000000020004" pitchFamily="2" charset="0"/>
            </a:endParaRPr>
          </a:p>
          <a:p>
            <a:endParaRPr lang="en-US" dirty="0">
              <a:latin typeface="Sitka Small" panose="02000505000000020004" pitchFamily="2" charset="0"/>
            </a:endParaRPr>
          </a:p>
          <a:p>
            <a:r>
              <a:rPr lang="en-US" dirty="0">
                <a:latin typeface="Sitka Small" panose="02000505000000020004" pitchFamily="2" charset="0"/>
                <a:hlinkClick r:id="rId3"/>
              </a:rPr>
              <a:t>https://www.techopedia.com/definition/593/computer-system</a:t>
            </a:r>
            <a:endParaRPr lang="en-US" dirty="0">
              <a:latin typeface="Sitka Small" panose="02000505000000020004" pitchFamily="2" charset="0"/>
            </a:endParaRPr>
          </a:p>
          <a:p>
            <a:endParaRPr lang="en-US" dirty="0">
              <a:latin typeface="Sitka Small" panose="02000505000000020004" pitchFamily="2" charset="0"/>
            </a:endParaRPr>
          </a:p>
          <a:p>
            <a:r>
              <a:rPr lang="en-US" dirty="0">
                <a:latin typeface="Sitka Small" panose="02000505000000020004" pitchFamily="2" charset="0"/>
                <a:hlinkClick r:id="rId4"/>
              </a:rPr>
              <a:t>https://en.wikipedia.org/wiki/Computer</a:t>
            </a:r>
            <a:endParaRPr lang="en-US" dirty="0">
              <a:latin typeface="Sitka Small" panose="02000505000000020004" pitchFamily="2" charset="0"/>
            </a:endParaRPr>
          </a:p>
          <a:p>
            <a:endParaRPr lang="en-US" dirty="0">
              <a:latin typeface="Sitka Small" panose="02000505000000020004" pitchFamily="2" charset="0"/>
            </a:endParaRPr>
          </a:p>
          <a:p>
            <a:r>
              <a:rPr lang="en-US" dirty="0">
                <a:latin typeface="Sitka Small" panose="02000505000000020004" pitchFamily="2" charset="0"/>
                <a:hlinkClick r:id="rId5"/>
              </a:rPr>
              <a:t>https://www.techtarget.com/whatis/definition/SRAM-static-random-access-memory#:~:text=SRAM%20(static%20RAM)%20is%20a,performance%20and%20lower%20power%20usage</a:t>
            </a:r>
            <a:r>
              <a:rPr lang="en-US" dirty="0">
                <a:latin typeface="Sitka Small" panose="02000505000000020004" pitchFamily="2" charset="0"/>
              </a:rPr>
              <a:t>.</a:t>
            </a:r>
          </a:p>
          <a:p>
            <a:endParaRPr lang="en-US" dirty="0">
              <a:latin typeface="Sitka Small" panose="02000505000000020004" pitchFamily="2" charset="0"/>
            </a:endParaRPr>
          </a:p>
          <a:p>
            <a:r>
              <a:rPr lang="en-US" dirty="0">
                <a:latin typeface="Sitka Small" panose="02000505000000020004" pitchFamily="2" charset="0"/>
                <a:hlinkClick r:id="rId6"/>
              </a:rPr>
              <a:t>https://en.wikipedia.org/wiki/Von_Neumann_architecture</a:t>
            </a:r>
            <a:endParaRPr lang="en-US" dirty="0">
              <a:latin typeface="Sitka Small" panose="02000505000000020004" pitchFamily="2" charset="0"/>
            </a:endParaRPr>
          </a:p>
          <a:p>
            <a:endParaRPr lang="en-US" dirty="0">
              <a:latin typeface="Sitka Small" panose="02000505000000020004" pitchFamily="2" charset="0"/>
            </a:endParaRPr>
          </a:p>
          <a:p>
            <a:r>
              <a:rPr lang="en-US" dirty="0">
                <a:latin typeface="Sitka Small" panose="02000505000000020004" pitchFamily="2" charset="0"/>
              </a:rPr>
              <a:t>https://en.wikipedia.org/wiki/Memory_hierarchy</a:t>
            </a:r>
          </a:p>
        </p:txBody>
      </p:sp>
    </p:spTree>
    <p:extLst>
      <p:ext uri="{BB962C8B-B14F-4D97-AF65-F5344CB8AC3E}">
        <p14:creationId xmlns:p14="http://schemas.microsoft.com/office/powerpoint/2010/main" val="66312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586689" y="2074189"/>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Supercomputer Systems</a:t>
            </a: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83557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1725978"/>
            <a:ext cx="6352800" cy="2940206"/>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039484" y="54588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42673" y="415287"/>
            <a:ext cx="9186663" cy="4603282"/>
            <a:chOff x="-42673" y="477226"/>
            <a:chExt cx="9186663" cy="3649726"/>
          </a:xfrm>
        </p:grpSpPr>
        <p:grpSp>
          <p:nvGrpSpPr>
            <p:cNvPr id="385" name="Google Shape;385;p53"/>
            <p:cNvGrpSpPr/>
            <p:nvPr/>
          </p:nvGrpSpPr>
          <p:grpSpPr>
            <a:xfrm>
              <a:off x="-42673" y="477226"/>
              <a:ext cx="3220398" cy="802112"/>
              <a:chOff x="-42673" y="477226"/>
              <a:chExt cx="3220398" cy="802112"/>
            </a:xfrm>
          </p:grpSpPr>
          <p:sp>
            <p:nvSpPr>
              <p:cNvPr id="386" name="Google Shape;386;p53"/>
              <p:cNvSpPr/>
              <p:nvPr/>
            </p:nvSpPr>
            <p:spPr>
              <a:xfrm>
                <a:off x="2375737" y="477226"/>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42673" y="688187"/>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12010" y="1453011"/>
            <a:ext cx="7189407" cy="34314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500" dirty="0">
                <a:latin typeface="Book Antiqua" panose="02040602050305030304" pitchFamily="18" charset="0"/>
              </a:rPr>
              <a:t>The word "supercomputer" refers to a class of extraordinarily powerful computer systems developed primarily for scientific, technical, and business applications that require exceptionally fast speeds for huge numeric computations. Government research agencies, huge institutions, and major enterprises are all part of the supercomputer industry. Supercomputers are used for a variety of purposes, including global weather forecasting, military defense systems, computational cosmology and astrophysics, microprocessor research and design, large-scale data mining, and so on. Parallel processing architectures with interconnected microprocessors are used in supercomputers (which can execute many instructions at the same time in parallel). They are capable of performing mathematical calculations at billions of floating-point operations per second (gigaflops). Teraflop (1 trillion floating-point operations per second) supercomputers are becoming available, utilizing powerful massively parallel processing (MPP) designs comprised of thousands of interconnected microprocessors.</a:t>
            </a:r>
          </a:p>
        </p:txBody>
      </p:sp>
    </p:spTree>
    <p:extLst>
      <p:ext uri="{BB962C8B-B14F-4D97-AF65-F5344CB8AC3E}">
        <p14:creationId xmlns:p14="http://schemas.microsoft.com/office/powerpoint/2010/main" val="2033977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397100"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C</a:t>
            </a:r>
            <a:r>
              <a:rPr lang="en" sz="3600" dirty="0">
                <a:latin typeface="Algerian" panose="04020705040A02060702" pitchFamily="82" charset="0"/>
              </a:rPr>
              <a:t>omponents of  a Computer System?</a:t>
            </a:r>
            <a:endParaRPr sz="3600" dirty="0">
              <a:latin typeface="Algerian" panose="04020705040A02060702" pitchFamily="82" charset="0"/>
            </a:endParaRP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0828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310400" y="1010384"/>
            <a:ext cx="42534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lgerian" panose="04020705040A02060702" pitchFamily="82" charset="0"/>
              </a:rPr>
              <a:t>Computer hardware </a:t>
            </a:r>
            <a:endParaRPr dirty="0">
              <a:latin typeface="Algerian" panose="04020705040A02060702" pitchFamily="82" charset="0"/>
            </a:endParaRPr>
          </a:p>
        </p:txBody>
      </p:sp>
      <p:sp>
        <p:nvSpPr>
          <p:cNvPr id="352" name="Google Shape;352;p51"/>
          <p:cNvSpPr txBox="1">
            <a:spLocks noGrp="1"/>
          </p:cNvSpPr>
          <p:nvPr>
            <p:ph type="subTitle" idx="1"/>
          </p:nvPr>
        </p:nvSpPr>
        <p:spPr>
          <a:xfrm>
            <a:off x="1069215" y="1594884"/>
            <a:ext cx="4223207" cy="1531877"/>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800" dirty="0"/>
              <a:t>	 are physical parts/ intangible parts of a computer. </a:t>
            </a:r>
            <a:r>
              <a:rPr lang="en-US" sz="1800" dirty="0" err="1"/>
              <a:t>eg</a:t>
            </a:r>
            <a:r>
              <a:rPr lang="en-US" sz="1800" dirty="0"/>
              <a:t> Input devices, output devices, central processing unit and storage devices</a:t>
            </a:r>
          </a:p>
        </p:txBody>
      </p:sp>
      <p:pic>
        <p:nvPicPr>
          <p:cNvPr id="353" name="Google Shape;353;p51"/>
          <p:cNvPicPr preferRelativeResize="0">
            <a:picLocks noGrp="1"/>
          </p:cNvPicPr>
          <p:nvPr>
            <p:ph type="pic" idx="2"/>
          </p:nvPr>
        </p:nvPicPr>
        <p:blipFill rotWithShape="1">
          <a:blip r:embed="rId3">
            <a:alphaModFix/>
          </a:blip>
          <a:srcRect l="17093" r="28641"/>
          <a:stretch/>
        </p:blipFill>
        <p:spPr>
          <a:xfrm>
            <a:off x="5563800" y="810750"/>
            <a:ext cx="2866800" cy="3522000"/>
          </a:xfrm>
          <a:prstGeom prst="roundRect">
            <a:avLst>
              <a:gd name="adj" fmla="val 50000"/>
            </a:avLst>
          </a:prstGeom>
        </p:spPr>
      </p:pic>
      <p:grpSp>
        <p:nvGrpSpPr>
          <p:cNvPr id="354" name="Google Shape;354;p51"/>
          <p:cNvGrpSpPr/>
          <p:nvPr/>
        </p:nvGrpSpPr>
        <p:grpSpPr>
          <a:xfrm>
            <a:off x="997700" y="3106873"/>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999425" y="6699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1304487" y="322825"/>
            <a:ext cx="762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Algerian" panose="04020705040A02060702" pitchFamily="82" charset="0"/>
              </a:rPr>
              <a:t>AGENDA</a:t>
            </a:r>
            <a:endParaRPr sz="3600" dirty="0">
              <a:latin typeface="Algerian" panose="04020705040A02060702" pitchFamily="82" charset="0"/>
            </a:endParaRPr>
          </a:p>
        </p:txBody>
      </p:sp>
      <p:graphicFrame>
        <p:nvGraphicFramePr>
          <p:cNvPr id="325" name="Google Shape;325;p49"/>
          <p:cNvGraphicFramePr/>
          <p:nvPr>
            <p:extLst>
              <p:ext uri="{D42A27DB-BD31-4B8C-83A1-F6EECF244321}">
                <p14:modId xmlns:p14="http://schemas.microsoft.com/office/powerpoint/2010/main" val="2408057785"/>
              </p:ext>
            </p:extLst>
          </p:nvPr>
        </p:nvGraphicFramePr>
        <p:xfrm>
          <a:off x="2112881" y="1027721"/>
          <a:ext cx="6175334" cy="3657450"/>
        </p:xfrm>
        <a:graphic>
          <a:graphicData uri="http://schemas.openxmlformats.org/drawingml/2006/table">
            <a:tbl>
              <a:tblPr>
                <a:noFill/>
                <a:tableStyleId>{DBA003BD-986A-45BB-BB23-69F825F3D21D}</a:tableStyleId>
              </a:tblPr>
              <a:tblGrid>
                <a:gridCol w="6175334">
                  <a:extLst>
                    <a:ext uri="{9D8B030D-6E8A-4147-A177-3AD203B41FA5}">
                      <a16:colId xmlns:a16="http://schemas.microsoft.com/office/drawing/2014/main" val="20000"/>
                    </a:ext>
                  </a:extLst>
                </a:gridCol>
              </a:tblGrid>
              <a:tr h="413175">
                <a:tc>
                  <a:txBody>
                    <a:bodyPr/>
                    <a:lstStyle/>
                    <a:p>
                      <a:pPr marL="0" lvl="0" indent="0" algn="l" rtl="0">
                        <a:spcBef>
                          <a:spcPts val="0"/>
                        </a:spcBef>
                        <a:spcAft>
                          <a:spcPts val="0"/>
                        </a:spcAft>
                        <a:buNone/>
                      </a:pPr>
                      <a:r>
                        <a:rPr lang="en-US" sz="1800" b="0" i="0" u="none" strike="noStrike" cap="none" dirty="0">
                          <a:solidFill>
                            <a:srgbClr val="000000"/>
                          </a:solidFill>
                          <a:effectLst/>
                          <a:latin typeface="Book Antiqua" panose="02040602050305030304" pitchFamily="18" charset="0"/>
                          <a:ea typeface="Arial"/>
                          <a:cs typeface="Arial"/>
                          <a:sym typeface="Arial"/>
                        </a:rPr>
                        <a:t>Computer System</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alpha val="17590"/>
                      </a:schemeClr>
                    </a:solidFill>
                  </a:tcPr>
                </a:tc>
                <a:extLst>
                  <a:ext uri="{0D108BD9-81ED-4DB2-BD59-A6C34878D82A}">
                    <a16:rowId xmlns:a16="http://schemas.microsoft.com/office/drawing/2014/main" val="10000"/>
                  </a:ext>
                </a:extLst>
              </a:tr>
              <a:tr h="4131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dirty="0">
                          <a:latin typeface="Book Antiqua" panose="02040602050305030304" pitchFamily="18" charset="0"/>
                        </a:rPr>
                        <a:t>Von Neumann Architecture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alpha val="17590"/>
                      </a:schemeClr>
                    </a:solidFill>
                  </a:tcPr>
                </a:tc>
                <a:extLst>
                  <a:ext uri="{0D108BD9-81ED-4DB2-BD59-A6C34878D82A}">
                    <a16:rowId xmlns:a16="http://schemas.microsoft.com/office/drawing/2014/main" val="10001"/>
                  </a:ext>
                </a:extLst>
              </a:tr>
              <a:tr h="413175">
                <a:tc>
                  <a:txBody>
                    <a:bodyPr/>
                    <a:lstStyle/>
                    <a:p>
                      <a:pPr marL="0" lvl="0" indent="0" algn="l" rtl="0">
                        <a:spcBef>
                          <a:spcPts val="0"/>
                        </a:spcBef>
                        <a:spcAft>
                          <a:spcPts val="0"/>
                        </a:spcAft>
                        <a:buNone/>
                      </a:pPr>
                      <a:r>
                        <a:rPr lang="en-US" sz="1800" u="sng" dirty="0">
                          <a:solidFill>
                            <a:schemeClr val="hlink"/>
                          </a:solidFill>
                          <a:latin typeface="Book Antiqua" panose="02040602050305030304" pitchFamily="18" charset="0"/>
                          <a:ea typeface="Poppins"/>
                          <a:cs typeface="Poppins"/>
                          <a:sym typeface="Poppins"/>
                        </a:rPr>
                        <a:t>Computer hardware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alpha val="17590"/>
                      </a:schemeClr>
                    </a:solidFill>
                  </a:tcPr>
                </a:tc>
                <a:extLst>
                  <a:ext uri="{0D108BD9-81ED-4DB2-BD59-A6C34878D82A}">
                    <a16:rowId xmlns:a16="http://schemas.microsoft.com/office/drawing/2014/main" val="10002"/>
                  </a:ext>
                </a:extLst>
              </a:tr>
              <a:tr h="4131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u="sng" dirty="0">
                          <a:solidFill>
                            <a:schemeClr val="hlink"/>
                          </a:solidFill>
                          <a:latin typeface="Book Antiqua" panose="02040602050305030304" pitchFamily="18" charset="0"/>
                          <a:ea typeface="Poppins"/>
                          <a:cs typeface="Poppins"/>
                          <a:sym typeface="Poppins"/>
                        </a:rPr>
                        <a:t>Computer software: Operating system</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alpha val="17590"/>
                      </a:schemeClr>
                    </a:solidFill>
                  </a:tcPr>
                </a:tc>
                <a:extLst>
                  <a:ext uri="{0D108BD9-81ED-4DB2-BD59-A6C34878D82A}">
                    <a16:rowId xmlns:a16="http://schemas.microsoft.com/office/drawing/2014/main" val="395945735"/>
                  </a:ext>
                </a:extLst>
              </a:tr>
              <a:tr h="413175">
                <a:tc>
                  <a:txBody>
                    <a:bodyPr/>
                    <a:lstStyle/>
                    <a:p>
                      <a:pPr marL="0" lvl="0" indent="0" algn="l" rtl="0">
                        <a:spcBef>
                          <a:spcPts val="0"/>
                        </a:spcBef>
                        <a:spcAft>
                          <a:spcPts val="0"/>
                        </a:spcAft>
                        <a:buNone/>
                      </a:pPr>
                      <a:r>
                        <a:rPr lang="en-US" sz="1800" u="sng" dirty="0">
                          <a:solidFill>
                            <a:schemeClr val="hlink"/>
                          </a:solidFill>
                          <a:latin typeface="Book Antiqua" panose="02040602050305030304" pitchFamily="18" charset="0"/>
                          <a:ea typeface="Poppins"/>
                          <a:cs typeface="Poppins"/>
                          <a:sym typeface="Poppins"/>
                        </a:rPr>
                        <a:t>Memory Hierarchy</a:t>
                      </a:r>
                    </a:p>
                    <a:p>
                      <a:pPr marL="0" lvl="0" indent="0" algn="l" rtl="0">
                        <a:spcBef>
                          <a:spcPts val="0"/>
                        </a:spcBef>
                        <a:spcAft>
                          <a:spcPts val="0"/>
                        </a:spcAft>
                        <a:buNone/>
                      </a:pPr>
                      <a:endParaRPr lang="en-US" sz="1000" u="sng" dirty="0">
                        <a:solidFill>
                          <a:schemeClr val="hlink"/>
                        </a:solidFill>
                        <a:latin typeface="Poppins"/>
                        <a:ea typeface="Poppins"/>
                        <a:cs typeface="Poppins"/>
                        <a:sym typeface="Poppins"/>
                      </a:endParaRPr>
                    </a:p>
                    <a:p>
                      <a:pPr marL="171450" lvl="0" indent="-171450" algn="l" rtl="0">
                        <a:spcBef>
                          <a:spcPts val="0"/>
                        </a:spcBef>
                        <a:spcAft>
                          <a:spcPts val="0"/>
                        </a:spcAft>
                        <a:buFont typeface="Wingdings" panose="05000000000000000000" pitchFamily="2" charset="2"/>
                        <a:buChar char="Ø"/>
                      </a:pPr>
                      <a:r>
                        <a:rPr lang="en-US" altLang="zh-TW" sz="1400" dirty="0">
                          <a:latin typeface="Book Antiqua" panose="02040602050305030304" pitchFamily="18" charset="0"/>
                        </a:rPr>
                        <a:t>What is RAM? ROM?</a:t>
                      </a:r>
                      <a:br>
                        <a:rPr lang="en-US" altLang="zh-TW" sz="1400" dirty="0">
                          <a:latin typeface="Book Antiqua" panose="02040602050305030304" pitchFamily="18" charset="0"/>
                        </a:rPr>
                      </a:br>
                      <a:r>
                        <a:rPr lang="en-US" altLang="zh-TW" sz="1400" dirty="0">
                          <a:latin typeface="Book Antiqua" panose="02040602050305030304" pitchFamily="18" charset="0"/>
                        </a:rPr>
                        <a:t>Differences between the two</a:t>
                      </a:r>
                    </a:p>
                    <a:p>
                      <a:pPr marL="171450" lvl="0" indent="-171450" algn="l" rtl="0">
                        <a:spcBef>
                          <a:spcPts val="0"/>
                        </a:spcBef>
                        <a:spcAft>
                          <a:spcPts val="0"/>
                        </a:spcAft>
                        <a:buFont typeface="Wingdings" panose="05000000000000000000" pitchFamily="2" charset="2"/>
                        <a:buChar char="Ø"/>
                      </a:pPr>
                      <a:endParaRPr lang="en-US" sz="1400" u="sng" dirty="0">
                        <a:solidFill>
                          <a:schemeClr val="dk1"/>
                        </a:solidFill>
                        <a:latin typeface="Book Antiqua" panose="02040602050305030304" pitchFamily="18" charset="0"/>
                        <a:ea typeface="Poppins"/>
                        <a:cs typeface="Poppins"/>
                        <a:sym typeface="Poppin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altLang="zh-TW" sz="1400" dirty="0">
                          <a:latin typeface="Book Antiqua" panose="02040602050305030304" pitchFamily="18" charset="0"/>
                        </a:rPr>
                        <a:t>What is SRAM? DRAM?</a:t>
                      </a:r>
                      <a:br>
                        <a:rPr lang="en-US" altLang="zh-TW" sz="1400" dirty="0">
                          <a:latin typeface="Book Antiqua" panose="02040602050305030304" pitchFamily="18" charset="0"/>
                        </a:rPr>
                      </a:br>
                      <a:r>
                        <a:rPr lang="en-US" altLang="zh-TW" sz="1400" dirty="0">
                          <a:latin typeface="Book Antiqua" panose="02040602050305030304" pitchFamily="18" charset="0"/>
                        </a:rPr>
                        <a:t>Differences between the two</a:t>
                      </a:r>
                    </a:p>
                    <a:p>
                      <a:pPr marL="0" lvl="0" indent="0" algn="l" rtl="0">
                        <a:spcBef>
                          <a:spcPts val="0"/>
                        </a:spcBef>
                        <a:spcAft>
                          <a:spcPts val="0"/>
                        </a:spcAft>
                        <a:buFont typeface="Wingdings" panose="05000000000000000000" pitchFamily="2" charset="2"/>
                        <a:buNone/>
                      </a:pPr>
                      <a:endParaRPr sz="1000" u="sng" dirty="0">
                        <a:solidFill>
                          <a:schemeClr val="dk1"/>
                        </a:solidFill>
                        <a:latin typeface="Poppins"/>
                        <a:ea typeface="Poppins"/>
                        <a:cs typeface="Poppins"/>
                        <a:sym typeface="Poppi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alpha val="17590"/>
                      </a:schemeClr>
                    </a:solidFill>
                  </a:tcPr>
                </a:tc>
                <a:extLst>
                  <a:ext uri="{0D108BD9-81ED-4DB2-BD59-A6C34878D82A}">
                    <a16:rowId xmlns:a16="http://schemas.microsoft.com/office/drawing/2014/main" val="10003"/>
                  </a:ext>
                </a:extLst>
              </a:tr>
            </a:tbl>
          </a:graphicData>
        </a:graphic>
      </p:graphicFrame>
      <p:sp>
        <p:nvSpPr>
          <p:cNvPr id="329" name="Google Shape;329;p49"/>
          <p:cNvSpPr/>
          <p:nvPr/>
        </p:nvSpPr>
        <p:spPr>
          <a:xfrm>
            <a:off x="533928" y="1011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9"/>
          <p:cNvSpPr/>
          <p:nvPr/>
        </p:nvSpPr>
        <p:spPr>
          <a:xfrm>
            <a:off x="669177" y="322825"/>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10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97100"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HARDWARE CATEGORIES (Functional Parts)</a:t>
            </a:r>
          </a:p>
        </p:txBody>
      </p:sp>
      <p:grpSp>
        <p:nvGrpSpPr>
          <p:cNvPr id="366" name="Google Shape;366;p52"/>
          <p:cNvGrpSpPr/>
          <p:nvPr/>
        </p:nvGrpSpPr>
        <p:grpSpPr>
          <a:xfrm>
            <a:off x="1066853" y="1626429"/>
            <a:ext cx="6841470" cy="2600327"/>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242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5" name="Google Shape;365;p52"/>
          <p:cNvSpPr txBox="1">
            <a:spLocks noGrp="1"/>
          </p:cNvSpPr>
          <p:nvPr>
            <p:ph type="subTitle" idx="1"/>
          </p:nvPr>
        </p:nvSpPr>
        <p:spPr>
          <a:xfrm>
            <a:off x="1017330" y="159487"/>
            <a:ext cx="6349800" cy="7528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Algerian" panose="04020705040A02060702" pitchFamily="82" charset="0"/>
              </a:rPr>
              <a:t>Computer hardware</a:t>
            </a:r>
            <a:endParaRPr sz="3600" dirty="0">
              <a:latin typeface="Algerian" panose="04020705040A02060702" pitchFamily="82" charset="0"/>
            </a:endParaRPr>
          </a:p>
        </p:txBody>
      </p:sp>
      <p:grpSp>
        <p:nvGrpSpPr>
          <p:cNvPr id="366" name="Google Shape;366;p52"/>
          <p:cNvGrpSpPr/>
          <p:nvPr/>
        </p:nvGrpSpPr>
        <p:grpSpPr>
          <a:xfrm>
            <a:off x="1293322" y="367272"/>
            <a:ext cx="6841471" cy="47762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descr="Related image">
            <a:extLst>
              <a:ext uri="{FF2B5EF4-FFF2-40B4-BE49-F238E27FC236}">
                <a16:creationId xmlns:a16="http://schemas.microsoft.com/office/drawing/2014/main" id="{6D5CD44F-8375-9D07-B988-E81FBE26C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8"/>
          <a:stretch/>
        </p:blipFill>
        <p:spPr bwMode="auto">
          <a:xfrm>
            <a:off x="494475" y="1460065"/>
            <a:ext cx="4263528" cy="2818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219FB2-B474-80A9-BEE7-0FC263FBBBD9}"/>
              </a:ext>
            </a:extLst>
          </p:cNvPr>
          <p:cNvSpPr txBox="1"/>
          <p:nvPr/>
        </p:nvSpPr>
        <p:spPr>
          <a:xfrm>
            <a:off x="4944140" y="2103255"/>
            <a:ext cx="3742660" cy="1600438"/>
          </a:xfrm>
          <a:prstGeom prst="rect">
            <a:avLst/>
          </a:prstGeom>
          <a:noFill/>
        </p:spPr>
        <p:txBody>
          <a:bodyPr wrap="square">
            <a:spAutoFit/>
          </a:bodyPr>
          <a:lstStyle/>
          <a:p>
            <a:pPr algn="just"/>
            <a:r>
              <a:rPr lang="en-US" dirty="0"/>
              <a:t>Hardware refers to the physical, tangible computer equipment and devices, which provide support for major functions such as input, processing (internal storage, computation and control), output, secondary storage (for data and programs), and communication.</a:t>
            </a:r>
          </a:p>
        </p:txBody>
      </p:sp>
    </p:spTree>
    <p:extLst>
      <p:ext uri="{BB962C8B-B14F-4D97-AF65-F5344CB8AC3E}">
        <p14:creationId xmlns:p14="http://schemas.microsoft.com/office/powerpoint/2010/main" val="89378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14300"/>
            <a:ext cx="9143990" cy="4304267"/>
            <a:chOff x="0" y="714300"/>
            <a:chExt cx="9143990" cy="3412651"/>
          </a:xfrm>
        </p:grpSpPr>
        <p:grpSp>
          <p:nvGrpSpPr>
            <p:cNvPr id="385" name="Google Shape;385;p53"/>
            <p:cNvGrpSpPr/>
            <p:nvPr/>
          </p:nvGrpSpPr>
          <p:grpSpPr>
            <a:xfrm>
              <a:off x="0" y="714300"/>
              <a:ext cx="3248715" cy="802112"/>
              <a:chOff x="0" y="714300"/>
              <a:chExt cx="3248715" cy="802112"/>
            </a:xfrm>
          </p:grpSpPr>
          <p:sp>
            <p:nvSpPr>
              <p:cNvPr id="386" name="Google Shape;386;p53"/>
              <p:cNvSpPr/>
              <p:nvPr/>
            </p:nvSpPr>
            <p:spPr>
              <a:xfrm>
                <a:off x="2446727" y="714300"/>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0" y="1115350"/>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35304" y="1857829"/>
            <a:ext cx="7520910"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latin typeface="Book Antiqua" panose="02040602050305030304" pitchFamily="18" charset="0"/>
              </a:rPr>
              <a:t>-</a:t>
            </a:r>
            <a:r>
              <a:rPr lang="en-US" sz="2800" dirty="0">
                <a:latin typeface="Book Antiqua" panose="02040602050305030304" pitchFamily="18" charset="0"/>
              </a:rPr>
              <a:t>These are </a:t>
            </a:r>
            <a:r>
              <a:rPr lang="en-US" sz="2800" b="0" i="0" dirty="0">
                <a:solidFill>
                  <a:srgbClr val="333333"/>
                </a:solidFill>
                <a:effectLst/>
                <a:latin typeface="Book Antiqua" panose="02040602050305030304" pitchFamily="18" charset="0"/>
              </a:rPr>
              <a:t>devices used for entering data or instructions to the central processing unit and are classified according to the method they use to enter data.</a:t>
            </a:r>
            <a:endParaRPr lang="en-US"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315888" y="670450"/>
            <a:ext cx="4577316" cy="461665"/>
          </a:xfrm>
          <a:prstGeom prst="rect">
            <a:avLst/>
          </a:prstGeom>
          <a:noFill/>
        </p:spPr>
        <p:txBody>
          <a:bodyPr wrap="square">
            <a:spAutoFit/>
          </a:bodyPr>
          <a:lstStyle/>
          <a:p>
            <a:r>
              <a:rPr lang="en-US" sz="2400" dirty="0">
                <a:latin typeface="Algerian" panose="04020705040A02060702" pitchFamily="82" charset="0"/>
              </a:rPr>
              <a:t>INPUT DEVICES</a:t>
            </a:r>
          </a:p>
        </p:txBody>
      </p:sp>
    </p:spTree>
    <p:extLst>
      <p:ext uri="{BB962C8B-B14F-4D97-AF65-F5344CB8AC3E}">
        <p14:creationId xmlns:p14="http://schemas.microsoft.com/office/powerpoint/2010/main" val="61381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143674" y="1967688"/>
            <a:ext cx="7789499"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latin typeface="Book Antiqua" panose="02040602050305030304" pitchFamily="18" charset="0"/>
              </a:rPr>
              <a:t>Keyboard</a:t>
            </a:r>
            <a:r>
              <a:rPr lang="en-US" sz="1600" dirty="0">
                <a:latin typeface="Book Antiqua" panose="02040602050305030304" pitchFamily="18" charset="0"/>
              </a:rPr>
              <a:t> (similar to a typewriter) is the main input device of a computer . It contains three types of keys-- alphanumeric keys, special keys and function keys. Alphanumeric keys are used to type all alphabets, numbers and special symbols like $, %, @, A etc. Special keys such as &lt;Shift&gt;, &lt;Ctrl&gt;, &lt;Alt&gt;, &lt;Home&gt;, &lt;Scroll Lock&gt; etc. are used for special functions. Function keys such as &lt;Fl&gt;, &lt;F2&gt;, &lt;F3&gt; etc. are used to give special commands depending upon the software used e.g.F5 reloads a page of an internet browser. The function of each and every key can be well understood only after working on a PC. When any key is pressed, an electronic signal is produced. This signal is detected by a keyboard encoder that sends a binary code corresponding to the key pressed to the CPU. There are many types of keyboards but 101 keys keyboard is the most popular one.</a:t>
            </a:r>
            <a:br>
              <a:rPr lang="en-US" sz="1600" dirty="0">
                <a:latin typeface="Book Antiqua" panose="02040602050305030304" pitchFamily="18" charset="0"/>
              </a:rPr>
            </a:br>
            <a:endParaRPr lang="en-US" sz="1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315888" y="670450"/>
            <a:ext cx="4577316" cy="461665"/>
          </a:xfrm>
          <a:prstGeom prst="rect">
            <a:avLst/>
          </a:prstGeom>
          <a:noFill/>
        </p:spPr>
        <p:txBody>
          <a:bodyPr wrap="square">
            <a:spAutoFit/>
          </a:bodyPr>
          <a:lstStyle/>
          <a:p>
            <a:r>
              <a:rPr lang="en-US" sz="2400" dirty="0">
                <a:latin typeface="Algerian" panose="04020705040A02060702" pitchFamily="82" charset="0"/>
              </a:rPr>
              <a:t>a) KEYING DEVICES</a:t>
            </a:r>
          </a:p>
        </p:txBody>
      </p:sp>
      <p:sp>
        <p:nvSpPr>
          <p:cNvPr id="5" name="TextBox 4">
            <a:extLst>
              <a:ext uri="{FF2B5EF4-FFF2-40B4-BE49-F238E27FC236}">
                <a16:creationId xmlns:a16="http://schemas.microsoft.com/office/drawing/2014/main" id="{406F6118-108A-41C0-5E62-4768D9CDF8E8}"/>
              </a:ext>
            </a:extLst>
          </p:cNvPr>
          <p:cNvSpPr txBox="1"/>
          <p:nvPr/>
        </p:nvSpPr>
        <p:spPr>
          <a:xfrm>
            <a:off x="32121" y="1163599"/>
            <a:ext cx="3450188" cy="954107"/>
          </a:xfrm>
          <a:prstGeom prst="rect">
            <a:avLst/>
          </a:prstGeom>
          <a:noFill/>
        </p:spPr>
        <p:txBody>
          <a:bodyPr wrap="square">
            <a:spAutoFit/>
          </a:bodyPr>
          <a:lstStyle/>
          <a:p>
            <a:r>
              <a:rPr lang="en-US" b="1" i="0" dirty="0">
                <a:solidFill>
                  <a:srgbClr val="333333"/>
                </a:solidFill>
                <a:effectLst/>
                <a:latin typeface="Book Antiqua" panose="02040602050305030304" pitchFamily="18" charset="0"/>
              </a:rPr>
              <a:t>Are devices used to enter data into the computer using a set of </a:t>
            </a:r>
            <a:r>
              <a:rPr lang="en-US" b="1" dirty="0">
                <a:solidFill>
                  <a:srgbClr val="333333"/>
                </a:solidFill>
                <a:latin typeface="Book Antiqua" panose="02040602050305030304" pitchFamily="18" charset="0"/>
              </a:rPr>
              <a:t>k</a:t>
            </a:r>
            <a:r>
              <a:rPr lang="en-US" b="1" i="0" dirty="0">
                <a:solidFill>
                  <a:srgbClr val="333333"/>
                </a:solidFill>
                <a:effectLst/>
                <a:latin typeface="Book Antiqua" panose="02040602050305030304" pitchFamily="18" charset="0"/>
              </a:rPr>
              <a:t>eys </a:t>
            </a:r>
            <a:r>
              <a:rPr lang="en-US" b="1" i="0" dirty="0" err="1">
                <a:solidFill>
                  <a:srgbClr val="333333"/>
                </a:solidFill>
                <a:effectLst/>
                <a:latin typeface="Book Antiqua" panose="02040602050305030304" pitchFamily="18" charset="0"/>
              </a:rPr>
              <a:t>eg</a:t>
            </a:r>
            <a:r>
              <a:rPr lang="en-US" b="1" i="0" dirty="0">
                <a:solidFill>
                  <a:srgbClr val="333333"/>
                </a:solidFill>
                <a:effectLst/>
                <a:latin typeface="Book Antiqua" panose="02040602050305030304" pitchFamily="18" charset="0"/>
              </a:rPr>
              <a:t> Keyboard, key-to- storage and keypad.</a:t>
            </a:r>
            <a:br>
              <a:rPr lang="en-US" b="1" i="0" dirty="0">
                <a:solidFill>
                  <a:srgbClr val="333333"/>
                </a:solidFill>
                <a:effectLst/>
                <a:latin typeface="Book Antiqua" panose="02040602050305030304" pitchFamily="18" charset="0"/>
              </a:rPr>
            </a:br>
            <a:endParaRPr lang="en-US" dirty="0">
              <a:latin typeface="Book Antiqua" panose="02040602050305030304" pitchFamily="18" charset="0"/>
            </a:endParaRPr>
          </a:p>
        </p:txBody>
      </p:sp>
    </p:spTree>
    <p:extLst>
      <p:ext uri="{BB962C8B-B14F-4D97-AF65-F5344CB8AC3E}">
        <p14:creationId xmlns:p14="http://schemas.microsoft.com/office/powerpoint/2010/main" val="1362823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97100"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How the keys are organized</a:t>
            </a:r>
          </a:p>
        </p:txBody>
      </p:sp>
      <p:grpSp>
        <p:nvGrpSpPr>
          <p:cNvPr id="366" name="Google Shape;366;p52"/>
          <p:cNvGrpSpPr/>
          <p:nvPr/>
        </p:nvGrpSpPr>
        <p:grpSpPr>
          <a:xfrm>
            <a:off x="1066853" y="1626429"/>
            <a:ext cx="6841470" cy="2600327"/>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207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455757" y="601105"/>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62543"/>
            <a:ext cx="9143990" cy="4026759"/>
            <a:chOff x="0" y="762543"/>
            <a:chExt cx="9143990" cy="3364409"/>
          </a:xfrm>
        </p:grpSpPr>
        <p:grpSp>
          <p:nvGrpSpPr>
            <p:cNvPr id="385" name="Google Shape;385;p53"/>
            <p:cNvGrpSpPr/>
            <p:nvPr/>
          </p:nvGrpSpPr>
          <p:grpSpPr>
            <a:xfrm>
              <a:off x="0" y="762543"/>
              <a:ext cx="4127721" cy="802112"/>
              <a:chOff x="0" y="762543"/>
              <a:chExt cx="4127721" cy="802112"/>
            </a:xfrm>
          </p:grpSpPr>
          <p:sp>
            <p:nvSpPr>
              <p:cNvPr id="386" name="Google Shape;386;p53"/>
              <p:cNvSpPr/>
              <p:nvPr/>
            </p:nvSpPr>
            <p:spPr>
              <a:xfrm>
                <a:off x="3325733" y="762543"/>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2573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98" y="2486386"/>
            <a:ext cx="6353058" cy="175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800" dirty="0">
                <a:latin typeface="Book Antiqua" panose="02040602050305030304" pitchFamily="18" charset="0"/>
              </a:rPr>
              <a:t>These keys include the same letter, number, punctuation, and symbol keys found on a traditional typewriter.</a:t>
            </a:r>
            <a:endParaRPr sz="2800" dirty="0">
              <a:latin typeface="Book Antiqua" panose="02040602050305030304" pitchFamily="18" charset="0"/>
            </a:endParaRPr>
          </a:p>
        </p:txBody>
      </p:sp>
      <p:sp>
        <p:nvSpPr>
          <p:cNvPr id="3" name="TextBox 2">
            <a:extLst>
              <a:ext uri="{FF2B5EF4-FFF2-40B4-BE49-F238E27FC236}">
                <a16:creationId xmlns:a16="http://schemas.microsoft.com/office/drawing/2014/main" id="{0FECBBDC-358A-5468-728B-BAE17F64B44A}"/>
              </a:ext>
            </a:extLst>
          </p:cNvPr>
          <p:cNvSpPr txBox="1"/>
          <p:nvPr/>
        </p:nvSpPr>
        <p:spPr>
          <a:xfrm>
            <a:off x="150836" y="1739260"/>
            <a:ext cx="6948117" cy="523220"/>
          </a:xfrm>
          <a:prstGeom prst="rect">
            <a:avLst/>
          </a:prstGeom>
          <a:noFill/>
        </p:spPr>
        <p:txBody>
          <a:bodyPr wrap="square">
            <a:spAutoFit/>
          </a:bodyPr>
          <a:lstStyle/>
          <a:p>
            <a:r>
              <a:rPr lang="en-US" sz="2800" b="1" i="0" dirty="0">
                <a:solidFill>
                  <a:srgbClr val="333333"/>
                </a:solidFill>
                <a:effectLst/>
                <a:latin typeface="Algerian" panose="04020705040A02060702" pitchFamily="82" charset="0"/>
              </a:rPr>
              <a:t>Typing (alphanumeric) keys</a:t>
            </a:r>
            <a:r>
              <a:rPr lang="en-US" sz="2800" b="0" i="0" dirty="0">
                <a:solidFill>
                  <a:srgbClr val="333333"/>
                </a:solidFill>
                <a:effectLst/>
                <a:latin typeface="Algerian" panose="04020705040A02060702" pitchFamily="82" charset="0"/>
              </a:rPr>
              <a:t> </a:t>
            </a:r>
            <a:endParaRPr lang="en-US" sz="2800" dirty="0">
              <a:latin typeface="Algerian" panose="04020705040A02060702" pitchFamily="8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455757" y="601105"/>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62543"/>
            <a:ext cx="9143990" cy="4026759"/>
            <a:chOff x="0" y="762543"/>
            <a:chExt cx="9143990" cy="3364409"/>
          </a:xfrm>
        </p:grpSpPr>
        <p:grpSp>
          <p:nvGrpSpPr>
            <p:cNvPr id="385" name="Google Shape;385;p53"/>
            <p:cNvGrpSpPr/>
            <p:nvPr/>
          </p:nvGrpSpPr>
          <p:grpSpPr>
            <a:xfrm>
              <a:off x="0" y="762543"/>
              <a:ext cx="4127721" cy="802112"/>
              <a:chOff x="0" y="762543"/>
              <a:chExt cx="4127721" cy="802112"/>
            </a:xfrm>
          </p:grpSpPr>
          <p:sp>
            <p:nvSpPr>
              <p:cNvPr id="386" name="Google Shape;386;p53"/>
              <p:cNvSpPr/>
              <p:nvPr/>
            </p:nvSpPr>
            <p:spPr>
              <a:xfrm>
                <a:off x="3325733" y="762543"/>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2573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98" y="2486386"/>
            <a:ext cx="6353058" cy="175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dirty="0">
                <a:latin typeface="Book Antiqua" panose="02040602050305030304" pitchFamily="18" charset="0"/>
              </a:rPr>
              <a:t>These keys are used alone or in combination with other keys to perform certain actions. The most frequently used control keys are CTRL, ALT, the Windows key, and ESC.</a:t>
            </a:r>
            <a:endParaRPr sz="2400" dirty="0">
              <a:latin typeface="Book Antiqua" panose="02040602050305030304" pitchFamily="18" charset="0"/>
            </a:endParaRPr>
          </a:p>
        </p:txBody>
      </p:sp>
      <p:sp>
        <p:nvSpPr>
          <p:cNvPr id="3" name="TextBox 2">
            <a:extLst>
              <a:ext uri="{FF2B5EF4-FFF2-40B4-BE49-F238E27FC236}">
                <a16:creationId xmlns:a16="http://schemas.microsoft.com/office/drawing/2014/main" id="{0FECBBDC-358A-5468-728B-BAE17F64B44A}"/>
              </a:ext>
            </a:extLst>
          </p:cNvPr>
          <p:cNvSpPr txBox="1"/>
          <p:nvPr/>
        </p:nvSpPr>
        <p:spPr>
          <a:xfrm>
            <a:off x="150836" y="1739260"/>
            <a:ext cx="6948117" cy="523220"/>
          </a:xfrm>
          <a:prstGeom prst="rect">
            <a:avLst/>
          </a:prstGeom>
          <a:noFill/>
        </p:spPr>
        <p:txBody>
          <a:bodyPr wrap="square">
            <a:spAutoFit/>
          </a:bodyPr>
          <a:lstStyle/>
          <a:p>
            <a:r>
              <a:rPr lang="en-US" sz="2800" b="1" i="0" dirty="0">
                <a:solidFill>
                  <a:srgbClr val="333333"/>
                </a:solidFill>
                <a:effectLst/>
                <a:latin typeface="Algerian" panose="04020705040A02060702" pitchFamily="82" charset="0"/>
              </a:rPr>
              <a:t>Special (Control) keys</a:t>
            </a:r>
            <a:endParaRPr lang="en-US" sz="2800" dirty="0">
              <a:latin typeface="Algerian" panose="04020705040A02060702" pitchFamily="82" charset="0"/>
            </a:endParaRPr>
          </a:p>
        </p:txBody>
      </p:sp>
    </p:spTree>
    <p:extLst>
      <p:ext uri="{BB962C8B-B14F-4D97-AF65-F5344CB8AC3E}">
        <p14:creationId xmlns:p14="http://schemas.microsoft.com/office/powerpoint/2010/main" val="118577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455757" y="601105"/>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62543"/>
            <a:ext cx="9143990" cy="4026759"/>
            <a:chOff x="0" y="762543"/>
            <a:chExt cx="9143990" cy="3364409"/>
          </a:xfrm>
        </p:grpSpPr>
        <p:grpSp>
          <p:nvGrpSpPr>
            <p:cNvPr id="385" name="Google Shape;385;p53"/>
            <p:cNvGrpSpPr/>
            <p:nvPr/>
          </p:nvGrpSpPr>
          <p:grpSpPr>
            <a:xfrm>
              <a:off x="0" y="762543"/>
              <a:ext cx="4127721" cy="802112"/>
              <a:chOff x="0" y="762543"/>
              <a:chExt cx="4127721" cy="802112"/>
            </a:xfrm>
          </p:grpSpPr>
          <p:sp>
            <p:nvSpPr>
              <p:cNvPr id="386" name="Google Shape;386;p53"/>
              <p:cNvSpPr/>
              <p:nvPr/>
            </p:nvSpPr>
            <p:spPr>
              <a:xfrm>
                <a:off x="3325733" y="762543"/>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2573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98" y="2486386"/>
            <a:ext cx="6353058" cy="175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dirty="0">
                <a:latin typeface="Book Antiqua" panose="02040602050305030304" pitchFamily="18" charset="0"/>
              </a:rPr>
              <a:t>The function keys are used to perform specific tasks. They are labelled as F1, F2, F3, and so on, up to F12. The functionality of these keys differs from program to program.</a:t>
            </a:r>
            <a:endParaRPr sz="2400" dirty="0">
              <a:latin typeface="Book Antiqua" panose="02040602050305030304" pitchFamily="18" charset="0"/>
            </a:endParaRPr>
          </a:p>
        </p:txBody>
      </p:sp>
      <p:sp>
        <p:nvSpPr>
          <p:cNvPr id="3" name="TextBox 2">
            <a:extLst>
              <a:ext uri="{FF2B5EF4-FFF2-40B4-BE49-F238E27FC236}">
                <a16:creationId xmlns:a16="http://schemas.microsoft.com/office/drawing/2014/main" id="{0FECBBDC-358A-5468-728B-BAE17F64B44A}"/>
              </a:ext>
            </a:extLst>
          </p:cNvPr>
          <p:cNvSpPr txBox="1"/>
          <p:nvPr/>
        </p:nvSpPr>
        <p:spPr>
          <a:xfrm>
            <a:off x="150836" y="1739260"/>
            <a:ext cx="6948117" cy="523220"/>
          </a:xfrm>
          <a:prstGeom prst="rect">
            <a:avLst/>
          </a:prstGeom>
          <a:noFill/>
        </p:spPr>
        <p:txBody>
          <a:bodyPr wrap="square">
            <a:spAutoFit/>
          </a:bodyPr>
          <a:lstStyle/>
          <a:p>
            <a:r>
              <a:rPr lang="en-US" sz="2800" b="1" i="0" dirty="0">
                <a:solidFill>
                  <a:srgbClr val="333333"/>
                </a:solidFill>
                <a:effectLst/>
                <a:latin typeface="Algerian" panose="04020705040A02060702" pitchFamily="82" charset="0"/>
              </a:rPr>
              <a:t>Function keys</a:t>
            </a:r>
            <a:endParaRPr lang="en-US" sz="2800" dirty="0">
              <a:latin typeface="Algerian" panose="04020705040A02060702" pitchFamily="82" charset="0"/>
            </a:endParaRPr>
          </a:p>
        </p:txBody>
      </p:sp>
    </p:spTree>
    <p:extLst>
      <p:ext uri="{BB962C8B-B14F-4D97-AF65-F5344CB8AC3E}">
        <p14:creationId xmlns:p14="http://schemas.microsoft.com/office/powerpoint/2010/main" val="101190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455757" y="601105"/>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62543"/>
            <a:ext cx="9143990" cy="4026759"/>
            <a:chOff x="0" y="762543"/>
            <a:chExt cx="9143990" cy="3364409"/>
          </a:xfrm>
        </p:grpSpPr>
        <p:grpSp>
          <p:nvGrpSpPr>
            <p:cNvPr id="385" name="Google Shape;385;p53"/>
            <p:cNvGrpSpPr/>
            <p:nvPr/>
          </p:nvGrpSpPr>
          <p:grpSpPr>
            <a:xfrm>
              <a:off x="0" y="762543"/>
              <a:ext cx="4127721" cy="802112"/>
              <a:chOff x="0" y="762543"/>
              <a:chExt cx="4127721" cy="802112"/>
            </a:xfrm>
          </p:grpSpPr>
          <p:sp>
            <p:nvSpPr>
              <p:cNvPr id="386" name="Google Shape;386;p53"/>
              <p:cNvSpPr/>
              <p:nvPr/>
            </p:nvSpPr>
            <p:spPr>
              <a:xfrm>
                <a:off x="3325733" y="762543"/>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2573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98" y="2486386"/>
            <a:ext cx="6353058" cy="197860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dirty="0">
                <a:latin typeface="Book Antiqua" panose="02040602050305030304" pitchFamily="18" charset="0"/>
              </a:rPr>
              <a:t>These keys are used for moving around in documents or </a:t>
            </a:r>
            <a:r>
              <a:rPr lang="en-US" sz="2200" dirty="0" err="1">
                <a:latin typeface="Book Antiqua" panose="02040602050305030304" pitchFamily="18" charset="0"/>
              </a:rPr>
              <a:t>WebPages</a:t>
            </a:r>
            <a:r>
              <a:rPr lang="en-US" sz="2200" dirty="0">
                <a:latin typeface="Book Antiqua" panose="02040602050305030304" pitchFamily="18" charset="0"/>
              </a:rPr>
              <a:t> and editing text. They include the arrow keys, HOME, END, PAGE UP, PAGE DOWN, DELETE, and INSERT and ARROW KEYS.</a:t>
            </a:r>
            <a:endParaRPr sz="2200" dirty="0">
              <a:latin typeface="Book Antiqua" panose="02040602050305030304" pitchFamily="18" charset="0"/>
            </a:endParaRPr>
          </a:p>
        </p:txBody>
      </p:sp>
      <p:sp>
        <p:nvSpPr>
          <p:cNvPr id="3" name="TextBox 2">
            <a:extLst>
              <a:ext uri="{FF2B5EF4-FFF2-40B4-BE49-F238E27FC236}">
                <a16:creationId xmlns:a16="http://schemas.microsoft.com/office/drawing/2014/main" id="{0FECBBDC-358A-5468-728B-BAE17F64B44A}"/>
              </a:ext>
            </a:extLst>
          </p:cNvPr>
          <p:cNvSpPr txBox="1"/>
          <p:nvPr/>
        </p:nvSpPr>
        <p:spPr>
          <a:xfrm>
            <a:off x="150836" y="1739260"/>
            <a:ext cx="6948117" cy="523220"/>
          </a:xfrm>
          <a:prstGeom prst="rect">
            <a:avLst/>
          </a:prstGeom>
          <a:noFill/>
        </p:spPr>
        <p:txBody>
          <a:bodyPr wrap="square">
            <a:spAutoFit/>
          </a:bodyPr>
          <a:lstStyle/>
          <a:p>
            <a:r>
              <a:rPr lang="en-US" sz="2800" b="1" i="0" dirty="0">
                <a:solidFill>
                  <a:srgbClr val="333333"/>
                </a:solidFill>
                <a:effectLst/>
                <a:latin typeface="Algerian" panose="04020705040A02060702" pitchFamily="82" charset="0"/>
              </a:rPr>
              <a:t>Cursor Movement (Navigation) keys</a:t>
            </a:r>
            <a:endParaRPr lang="en-US" sz="2800" dirty="0">
              <a:latin typeface="Algerian" panose="04020705040A02060702" pitchFamily="82" charset="0"/>
            </a:endParaRPr>
          </a:p>
        </p:txBody>
      </p:sp>
    </p:spTree>
    <p:extLst>
      <p:ext uri="{BB962C8B-B14F-4D97-AF65-F5344CB8AC3E}">
        <p14:creationId xmlns:p14="http://schemas.microsoft.com/office/powerpoint/2010/main" val="398715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455757" y="601105"/>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62543"/>
            <a:ext cx="9143990" cy="4026759"/>
            <a:chOff x="0" y="762543"/>
            <a:chExt cx="9143990" cy="3364409"/>
          </a:xfrm>
        </p:grpSpPr>
        <p:grpSp>
          <p:nvGrpSpPr>
            <p:cNvPr id="385" name="Google Shape;385;p53"/>
            <p:cNvGrpSpPr/>
            <p:nvPr/>
          </p:nvGrpSpPr>
          <p:grpSpPr>
            <a:xfrm>
              <a:off x="0" y="762543"/>
              <a:ext cx="4127721" cy="802112"/>
              <a:chOff x="0" y="762543"/>
              <a:chExt cx="4127721" cy="802112"/>
            </a:xfrm>
          </p:grpSpPr>
          <p:sp>
            <p:nvSpPr>
              <p:cNvPr id="386" name="Google Shape;386;p53"/>
              <p:cNvSpPr/>
              <p:nvPr/>
            </p:nvSpPr>
            <p:spPr>
              <a:xfrm>
                <a:off x="3325733" y="762543"/>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2573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97798" y="2486386"/>
            <a:ext cx="6353058" cy="197860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dirty="0">
                <a:latin typeface="Book Antiqua" panose="02040602050305030304" pitchFamily="18" charset="0"/>
              </a:rPr>
              <a:t>The numeric keypad is handy for entering numbers quickly. The keys are grouped together in a block like a conventional calculator or adding </a:t>
            </a:r>
            <a:r>
              <a:rPr lang="en-US" sz="2200" dirty="0" err="1">
                <a:latin typeface="Book Antiqua" panose="02040602050305030304" pitchFamily="18" charset="0"/>
              </a:rPr>
              <a:t>machine.Related</a:t>
            </a:r>
            <a:r>
              <a:rPr lang="en-US" sz="2200" dirty="0">
                <a:latin typeface="Book Antiqua" panose="02040602050305030304" pitchFamily="18" charset="0"/>
              </a:rPr>
              <a:t> image</a:t>
            </a:r>
            <a:endParaRPr sz="2200" dirty="0">
              <a:latin typeface="Book Antiqua" panose="02040602050305030304" pitchFamily="18" charset="0"/>
            </a:endParaRPr>
          </a:p>
        </p:txBody>
      </p:sp>
      <p:sp>
        <p:nvSpPr>
          <p:cNvPr id="3" name="TextBox 2">
            <a:extLst>
              <a:ext uri="{FF2B5EF4-FFF2-40B4-BE49-F238E27FC236}">
                <a16:creationId xmlns:a16="http://schemas.microsoft.com/office/drawing/2014/main" id="{0FECBBDC-358A-5468-728B-BAE17F64B44A}"/>
              </a:ext>
            </a:extLst>
          </p:cNvPr>
          <p:cNvSpPr txBox="1"/>
          <p:nvPr/>
        </p:nvSpPr>
        <p:spPr>
          <a:xfrm>
            <a:off x="150836" y="1739260"/>
            <a:ext cx="6948117" cy="523220"/>
          </a:xfrm>
          <a:prstGeom prst="rect">
            <a:avLst/>
          </a:prstGeom>
          <a:noFill/>
        </p:spPr>
        <p:txBody>
          <a:bodyPr wrap="square">
            <a:spAutoFit/>
          </a:bodyPr>
          <a:lstStyle/>
          <a:p>
            <a:r>
              <a:rPr lang="en-US" sz="2800" b="1" i="0" dirty="0">
                <a:solidFill>
                  <a:srgbClr val="333333"/>
                </a:solidFill>
                <a:effectLst/>
                <a:latin typeface="Algerian" panose="04020705040A02060702" pitchFamily="82" charset="0"/>
              </a:rPr>
              <a:t>Numeric keypad</a:t>
            </a:r>
            <a:endParaRPr lang="en-US" sz="2800" dirty="0">
              <a:latin typeface="Algerian" panose="04020705040A02060702" pitchFamily="82" charset="0"/>
            </a:endParaRPr>
          </a:p>
        </p:txBody>
      </p:sp>
    </p:spTree>
    <p:extLst>
      <p:ext uri="{BB962C8B-B14F-4D97-AF65-F5344CB8AC3E}">
        <p14:creationId xmlns:p14="http://schemas.microsoft.com/office/powerpoint/2010/main" val="157004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766860" y="431273"/>
            <a:ext cx="4912198"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lgerian" panose="04020705040A02060702" pitchFamily="82" charset="0"/>
              </a:rPr>
              <a:t>Von Neumann architecture</a:t>
            </a:r>
          </a:p>
        </p:txBody>
      </p:sp>
      <p:sp>
        <p:nvSpPr>
          <p:cNvPr id="352" name="Google Shape;352;p51"/>
          <p:cNvSpPr txBox="1">
            <a:spLocks noGrp="1"/>
          </p:cNvSpPr>
          <p:nvPr>
            <p:ph type="subTitle" idx="1"/>
          </p:nvPr>
        </p:nvSpPr>
        <p:spPr>
          <a:xfrm>
            <a:off x="471658" y="810750"/>
            <a:ext cx="4223207" cy="1531877"/>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400" dirty="0">
                <a:latin typeface="Book Antiqua" panose="02040602050305030304" pitchFamily="18" charset="0"/>
              </a:rPr>
              <a:t>In "First Draft of a Report on the EDVAC," John von Neumann described the structure of a stored-program computer. He put forth a notion that has been a part of standard computer architecture since 1945.</a:t>
            </a:r>
          </a:p>
        </p:txBody>
      </p:sp>
      <p:grpSp>
        <p:nvGrpSpPr>
          <p:cNvPr id="354" name="Google Shape;354;p51"/>
          <p:cNvGrpSpPr/>
          <p:nvPr/>
        </p:nvGrpSpPr>
        <p:grpSpPr>
          <a:xfrm>
            <a:off x="1861590" y="4614439"/>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1119014" y="3443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3F41D2-71A5-C66C-6598-E9CF20B886E3}"/>
              </a:ext>
            </a:extLst>
          </p:cNvPr>
          <p:cNvSpPr txBox="1"/>
          <p:nvPr/>
        </p:nvSpPr>
        <p:spPr>
          <a:xfrm>
            <a:off x="471658" y="2371148"/>
            <a:ext cx="4572000" cy="2246769"/>
          </a:xfrm>
          <a:prstGeom prst="rect">
            <a:avLst/>
          </a:prstGeom>
          <a:noFill/>
        </p:spPr>
        <p:txBody>
          <a:bodyPr wrap="square">
            <a:spAutoFit/>
          </a:bodyPr>
          <a:lstStyle/>
          <a:p>
            <a:pPr algn="just"/>
            <a:r>
              <a:rPr lang="en-US" dirty="0">
                <a:latin typeface="Book Antiqua" panose="02040602050305030304" pitchFamily="18" charset="0"/>
              </a:rPr>
              <a:t>The following components of the design architecture for an electronic digital computer are described in the document:</a:t>
            </a:r>
          </a:p>
          <a:p>
            <a:endParaRPr lang="en-US" dirty="0">
              <a:latin typeface="Book Antiqua" panose="02040602050305030304" pitchFamily="18" charset="0"/>
            </a:endParaRPr>
          </a:p>
          <a:p>
            <a:pPr marL="171450" indent="-171450">
              <a:buFont typeface="Wingdings" panose="05000000000000000000" pitchFamily="2" charset="2"/>
              <a:buChar char="Ø"/>
            </a:pPr>
            <a:r>
              <a:rPr lang="en-US" sz="1200" dirty="0">
                <a:latin typeface="Book Antiqua" panose="02040602050305030304" pitchFamily="18" charset="0"/>
              </a:rPr>
              <a:t>a processing unit containing both processor registers and an arithmetic logic unit</a:t>
            </a:r>
          </a:p>
          <a:p>
            <a:pPr marL="171450" indent="-171450">
              <a:buFont typeface="Wingdings" panose="05000000000000000000" pitchFamily="2" charset="2"/>
              <a:buChar char="Ø"/>
            </a:pPr>
            <a:r>
              <a:rPr lang="en-US" sz="1200" dirty="0">
                <a:latin typeface="Book Antiqua" panose="02040602050305030304" pitchFamily="18" charset="0"/>
              </a:rPr>
              <a:t>a control unit with a program counter and an instruction register</a:t>
            </a:r>
          </a:p>
          <a:p>
            <a:pPr marL="171450" indent="-171450">
              <a:buFont typeface="Wingdings" panose="05000000000000000000" pitchFamily="2" charset="2"/>
              <a:buChar char="Ø"/>
            </a:pPr>
            <a:r>
              <a:rPr lang="en-US" sz="1200" dirty="0">
                <a:latin typeface="Book Antiqua" panose="02040602050305030304" pitchFamily="18" charset="0"/>
              </a:rPr>
              <a:t>Memory for storing information and commands</a:t>
            </a:r>
          </a:p>
          <a:p>
            <a:pPr marL="171450" indent="-171450">
              <a:buFont typeface="Wingdings" panose="05000000000000000000" pitchFamily="2" charset="2"/>
              <a:buChar char="Ø"/>
            </a:pPr>
            <a:r>
              <a:rPr lang="en-US" sz="1200" dirty="0">
                <a:latin typeface="Book Antiqua" panose="02040602050305030304" pitchFamily="18" charset="0"/>
              </a:rPr>
              <a:t>External mass storage</a:t>
            </a:r>
          </a:p>
          <a:p>
            <a:pPr marL="171450" indent="-171450">
              <a:buFont typeface="Wingdings" panose="05000000000000000000" pitchFamily="2" charset="2"/>
              <a:buChar char="Ø"/>
            </a:pPr>
            <a:r>
              <a:rPr lang="en-US" sz="1200" dirty="0">
                <a:latin typeface="Book Antiqua" panose="02040602050305030304" pitchFamily="18" charset="0"/>
              </a:rPr>
              <a:t>Input and output mechanisms</a:t>
            </a:r>
          </a:p>
        </p:txBody>
      </p:sp>
      <p:pic>
        <p:nvPicPr>
          <p:cNvPr id="6" name="Picture Placeholder 5">
            <a:extLst>
              <a:ext uri="{FF2B5EF4-FFF2-40B4-BE49-F238E27FC236}">
                <a16:creationId xmlns:a16="http://schemas.microsoft.com/office/drawing/2014/main" id="{D68717EB-75AB-9FED-7571-B62057226A32}"/>
              </a:ext>
            </a:extLst>
          </p:cNvPr>
          <p:cNvPicPr>
            <a:picLocks noGrp="1" noChangeAspect="1"/>
          </p:cNvPicPr>
          <p:nvPr>
            <p:ph type="pic" idx="2"/>
          </p:nvPr>
        </p:nvPicPr>
        <p:blipFill>
          <a:blip r:embed="rId3"/>
          <a:srcRect t="1265" b="1265"/>
          <a:stretch>
            <a:fillRect/>
          </a:stretch>
        </p:blipFill>
        <p:spPr>
          <a:xfrm>
            <a:off x="5610225" y="811213"/>
            <a:ext cx="2867025" cy="3521075"/>
          </a:xfrm>
        </p:spPr>
      </p:pic>
    </p:spTree>
    <p:extLst>
      <p:ext uri="{BB962C8B-B14F-4D97-AF65-F5344CB8AC3E}">
        <p14:creationId xmlns:p14="http://schemas.microsoft.com/office/powerpoint/2010/main" val="1511130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01135" y="2476177"/>
            <a:ext cx="755302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b="1" dirty="0">
                <a:latin typeface="Algerian" panose="04020705040A02060702" pitchFamily="82" charset="0"/>
              </a:rPr>
              <a:t>Mouse</a:t>
            </a:r>
            <a:r>
              <a:rPr lang="en-US" sz="1600" b="1" dirty="0">
                <a:latin typeface="Book Antiqua" panose="02040602050305030304" pitchFamily="18" charset="0"/>
              </a:rPr>
              <a:t> </a:t>
            </a:r>
            <a:r>
              <a:rPr lang="en-US" sz="1600" dirty="0">
                <a:latin typeface="Book Antiqua" panose="02040602050305030304" pitchFamily="18" charset="0"/>
              </a:rPr>
              <a:t>is a little gadget that allows you to point to and select items on your computer screen. Although mice appear in a variety of shapes, the common mouse does resemble a real mouse. It's small and oblong, and it's linked to the system unit by a long wire that looks like a tail and a connector that can be PS/2 or USB. Some of the more recent mice are </a:t>
            </a:r>
            <a:r>
              <a:rPr lang="en-US" sz="1600" dirty="0" err="1">
                <a:latin typeface="Book Antiqua" panose="02040602050305030304" pitchFamily="18" charset="0"/>
              </a:rPr>
              <a:t>wireless.A</a:t>
            </a:r>
            <a:r>
              <a:rPr lang="en-US" sz="1600" dirty="0">
                <a:latin typeface="Book Antiqua" panose="02040602050305030304" pitchFamily="18" charset="0"/>
              </a:rPr>
              <a:t> mouse typically has two buttons: one major (usually the left) and one secondary. Many mouse additionally contain a wheel between the two buttons that allows you to smoothly browse through information screens.</a:t>
            </a:r>
          </a:p>
        </p:txBody>
      </p:sp>
      <p:sp>
        <p:nvSpPr>
          <p:cNvPr id="3" name="TextBox 2">
            <a:extLst>
              <a:ext uri="{FF2B5EF4-FFF2-40B4-BE49-F238E27FC236}">
                <a16:creationId xmlns:a16="http://schemas.microsoft.com/office/drawing/2014/main" id="{AA548454-A29F-F696-CBC3-75048158D56C}"/>
              </a:ext>
            </a:extLst>
          </p:cNvPr>
          <p:cNvSpPr txBox="1"/>
          <p:nvPr/>
        </p:nvSpPr>
        <p:spPr>
          <a:xfrm>
            <a:off x="113870" y="701934"/>
            <a:ext cx="4577316" cy="461665"/>
          </a:xfrm>
          <a:prstGeom prst="rect">
            <a:avLst/>
          </a:prstGeom>
          <a:noFill/>
        </p:spPr>
        <p:txBody>
          <a:bodyPr wrap="square">
            <a:spAutoFit/>
          </a:bodyPr>
          <a:lstStyle/>
          <a:p>
            <a:r>
              <a:rPr lang="en-US" sz="2400" dirty="0">
                <a:latin typeface="Algerian" panose="04020705040A02060702" pitchFamily="82" charset="0"/>
              </a:rPr>
              <a:t>b) POINTING DEVICES</a:t>
            </a:r>
          </a:p>
        </p:txBody>
      </p:sp>
      <p:sp>
        <p:nvSpPr>
          <p:cNvPr id="5" name="TextBox 4">
            <a:extLst>
              <a:ext uri="{FF2B5EF4-FFF2-40B4-BE49-F238E27FC236}">
                <a16:creationId xmlns:a16="http://schemas.microsoft.com/office/drawing/2014/main" id="{406F6118-108A-41C0-5E62-4768D9CDF8E8}"/>
              </a:ext>
            </a:extLst>
          </p:cNvPr>
          <p:cNvSpPr txBox="1"/>
          <p:nvPr/>
        </p:nvSpPr>
        <p:spPr>
          <a:xfrm>
            <a:off x="36860" y="1282238"/>
            <a:ext cx="3450188" cy="938719"/>
          </a:xfrm>
          <a:prstGeom prst="rect">
            <a:avLst/>
          </a:prstGeom>
          <a:noFill/>
        </p:spPr>
        <p:txBody>
          <a:bodyPr wrap="square">
            <a:spAutoFit/>
          </a:bodyPr>
          <a:lstStyle/>
          <a:p>
            <a:pPr algn="just"/>
            <a:r>
              <a:rPr lang="en-US" sz="1100" b="1" dirty="0">
                <a:solidFill>
                  <a:srgbClr val="333333"/>
                </a:solidFill>
                <a:latin typeface="Book Antiqua" panose="02040602050305030304" pitchFamily="18" charset="0"/>
              </a:rPr>
              <a:t>Are </a:t>
            </a:r>
            <a:r>
              <a:rPr lang="en-US" sz="1100" b="1" i="0" dirty="0">
                <a:solidFill>
                  <a:srgbClr val="333333"/>
                </a:solidFill>
                <a:effectLst/>
                <a:latin typeface="Book Antiqua" panose="02040602050305030304" pitchFamily="18" charset="0"/>
              </a:rPr>
              <a:t>devices that enter data and instructions into the computer using a pointer that appears on the screen. The items to be entered are selected by either pointing to or clicking on </a:t>
            </a:r>
            <a:r>
              <a:rPr lang="en-US" sz="1100" b="1" i="0" dirty="0" err="1">
                <a:solidFill>
                  <a:srgbClr val="333333"/>
                </a:solidFill>
                <a:effectLst/>
                <a:latin typeface="Book Antiqua" panose="02040602050305030304" pitchFamily="18" charset="0"/>
              </a:rPr>
              <a:t>them.e.g</a:t>
            </a:r>
            <a:r>
              <a:rPr lang="en-US" sz="1100" b="1" i="0" dirty="0">
                <a:solidFill>
                  <a:srgbClr val="333333"/>
                </a:solidFill>
                <a:effectLst/>
                <a:latin typeface="Book Antiqua" panose="02040602050305030304" pitchFamily="18" charset="0"/>
              </a:rPr>
              <a:t> mice, joystick, touch sensitive screen, trackballs</a:t>
            </a:r>
            <a:endParaRPr lang="en-US" sz="1100" dirty="0">
              <a:latin typeface="Book Antiqua" panose="02040602050305030304" pitchFamily="18" charset="0"/>
            </a:endParaRPr>
          </a:p>
        </p:txBody>
      </p:sp>
      <p:pic>
        <p:nvPicPr>
          <p:cNvPr id="3074" name="Picture 2" descr="Image result for how to hold a mouse">
            <a:extLst>
              <a:ext uri="{FF2B5EF4-FFF2-40B4-BE49-F238E27FC236}">
                <a16:creationId xmlns:a16="http://schemas.microsoft.com/office/drawing/2014/main" id="{1D7F2D9F-44DF-EA3D-42CF-1565760EA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56" y="137409"/>
            <a:ext cx="4361649" cy="220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74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421700" y="284045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Algerian" panose="04020705040A02060702" pitchFamily="82" charset="0"/>
              </a:rPr>
              <a:t>four basic ways to use your mouse buttons</a:t>
            </a:r>
          </a:p>
        </p:txBody>
      </p:sp>
      <p:grpSp>
        <p:nvGrpSpPr>
          <p:cNvPr id="366" name="Google Shape;366;p52"/>
          <p:cNvGrpSpPr/>
          <p:nvPr/>
        </p:nvGrpSpPr>
        <p:grpSpPr>
          <a:xfrm>
            <a:off x="1066853" y="1626429"/>
            <a:ext cx="6841470" cy="3011672"/>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2057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01135" y="2476177"/>
            <a:ext cx="7553027" cy="2382570"/>
          </a:xfrm>
          <a:prstGeom prst="rect">
            <a:avLst/>
          </a:prstGeom>
        </p:spPr>
        <p:txBody>
          <a:bodyPr spcFirstLastPara="1" wrap="square" lIns="91425" tIns="91425" rIns="91425" bIns="91425" anchor="t" anchorCtr="0">
            <a:noAutofit/>
          </a:bodyPr>
          <a:lstStyle/>
          <a:p>
            <a:pPr algn="l"/>
            <a:r>
              <a:rPr lang="en-US" sz="1800" b="1" dirty="0">
                <a:latin typeface="Book Antiqua" panose="02040602050305030304" pitchFamily="18" charset="0"/>
              </a:rPr>
              <a:t>T</a:t>
            </a:r>
            <a:r>
              <a:rPr lang="en-US" sz="1800" b="0" i="0" dirty="0">
                <a:solidFill>
                  <a:srgbClr val="333333"/>
                </a:solidFill>
                <a:effectLst/>
                <a:latin typeface="Book Antiqua" panose="02040602050305030304" pitchFamily="18" charset="0"/>
              </a:rPr>
              <a:t>o click an item, point to the item on the screen, and then press and release the primary button (usually the left button).</a:t>
            </a:r>
            <a:br>
              <a:rPr lang="en-US" sz="1800" b="0" i="0" dirty="0">
                <a:solidFill>
                  <a:srgbClr val="333333"/>
                </a:solidFill>
                <a:effectLst/>
                <a:latin typeface="Book Antiqua" panose="02040602050305030304" pitchFamily="18" charset="0"/>
              </a:rPr>
            </a:br>
            <a:r>
              <a:rPr lang="en-US" sz="1800" b="0" i="0" dirty="0">
                <a:solidFill>
                  <a:srgbClr val="333333"/>
                </a:solidFill>
                <a:effectLst/>
                <a:latin typeface="Book Antiqua" panose="02040602050305030304" pitchFamily="18" charset="0"/>
              </a:rPr>
              <a:t>Clicking is most often used to select (mark) an item or open a menu. This is sometimes called single-clicking or left-clicking.</a:t>
            </a:r>
            <a:br>
              <a:rPr lang="en-US" sz="1800" b="0" i="0" dirty="0">
                <a:solidFill>
                  <a:srgbClr val="333333"/>
                </a:solidFill>
                <a:effectLst/>
                <a:latin typeface="Book Antiqua" panose="02040602050305030304" pitchFamily="18" charset="0"/>
              </a:rPr>
            </a:br>
            <a:endParaRPr lang="en-US" sz="18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389688" y="1836420"/>
            <a:ext cx="4577316" cy="830997"/>
          </a:xfrm>
          <a:prstGeom prst="rect">
            <a:avLst/>
          </a:prstGeom>
          <a:noFill/>
        </p:spPr>
        <p:txBody>
          <a:bodyPr wrap="square">
            <a:spAutoFit/>
          </a:bodyPr>
          <a:lstStyle/>
          <a:p>
            <a:r>
              <a:rPr lang="en-US" sz="2400" dirty="0">
                <a:latin typeface="Algerian" panose="04020705040A02060702" pitchFamily="82" charset="0"/>
              </a:rPr>
              <a:t>Clicking (single-clicking)</a:t>
            </a:r>
          </a:p>
          <a:p>
            <a:endParaRPr lang="en-US" sz="2400" dirty="0">
              <a:latin typeface="Algerian" panose="04020705040A02060702" pitchFamily="82" charset="0"/>
            </a:endParaRPr>
          </a:p>
        </p:txBody>
      </p:sp>
    </p:spTree>
    <p:extLst>
      <p:ext uri="{BB962C8B-B14F-4D97-AF65-F5344CB8AC3E}">
        <p14:creationId xmlns:p14="http://schemas.microsoft.com/office/powerpoint/2010/main" val="882573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01135" y="2476177"/>
            <a:ext cx="7553027" cy="2382570"/>
          </a:xfrm>
          <a:prstGeom prst="rect">
            <a:avLst/>
          </a:prstGeom>
        </p:spPr>
        <p:txBody>
          <a:bodyPr spcFirstLastPara="1" wrap="square" lIns="91425" tIns="91425" rIns="91425" bIns="91425" anchor="t" anchorCtr="0">
            <a:noAutofit/>
          </a:bodyPr>
          <a:lstStyle/>
          <a:p>
            <a:pPr algn="l"/>
            <a:r>
              <a:rPr lang="en-US" sz="1800" b="1" dirty="0">
                <a:latin typeface="Book Antiqua" panose="02040602050305030304" pitchFamily="18" charset="0"/>
              </a:rPr>
              <a:t>To double-click an item, point to the item on the screen, and then click twice quickly. If the two clicks are spaced too far apart, they might be interpreted as two individual clicks rather than as one double-click.</a:t>
            </a:r>
            <a:br>
              <a:rPr lang="en-US" sz="1800" b="1" dirty="0">
                <a:latin typeface="Book Antiqua" panose="02040602050305030304" pitchFamily="18" charset="0"/>
              </a:rPr>
            </a:br>
            <a:br>
              <a:rPr lang="en-US" sz="1800" b="1" dirty="0">
                <a:latin typeface="Book Antiqua" panose="02040602050305030304" pitchFamily="18" charset="0"/>
              </a:rPr>
            </a:br>
            <a:r>
              <a:rPr lang="en-US" sz="1800" b="1" dirty="0">
                <a:latin typeface="Book Antiqua" panose="02040602050305030304" pitchFamily="18" charset="0"/>
              </a:rPr>
              <a:t>Double-clicking is most often used to open items on your desktop. For example, you can start a program or open a folder by double-clicking its icon on the desktop.</a:t>
            </a:r>
            <a:endParaRPr lang="en-US" sz="18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389688" y="1836420"/>
            <a:ext cx="4577316" cy="461665"/>
          </a:xfrm>
          <a:prstGeom prst="rect">
            <a:avLst/>
          </a:prstGeom>
          <a:noFill/>
        </p:spPr>
        <p:txBody>
          <a:bodyPr wrap="square">
            <a:spAutoFit/>
          </a:bodyPr>
          <a:lstStyle/>
          <a:p>
            <a:r>
              <a:rPr lang="en-US" sz="2400" dirty="0">
                <a:latin typeface="Algerian" panose="04020705040A02060702" pitchFamily="82" charset="0"/>
              </a:rPr>
              <a:t>Double-clicking</a:t>
            </a:r>
          </a:p>
        </p:txBody>
      </p:sp>
    </p:spTree>
    <p:extLst>
      <p:ext uri="{BB962C8B-B14F-4D97-AF65-F5344CB8AC3E}">
        <p14:creationId xmlns:p14="http://schemas.microsoft.com/office/powerpoint/2010/main" val="1587723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01135" y="2476177"/>
            <a:ext cx="7553027" cy="2382570"/>
          </a:xfrm>
          <a:prstGeom prst="rect">
            <a:avLst/>
          </a:prstGeom>
        </p:spPr>
        <p:txBody>
          <a:bodyPr spcFirstLastPara="1" wrap="square" lIns="91425" tIns="91425" rIns="91425" bIns="91425" anchor="t" anchorCtr="0">
            <a:noAutofit/>
          </a:bodyPr>
          <a:lstStyle/>
          <a:p>
            <a:pPr algn="l"/>
            <a:r>
              <a:rPr lang="en-US" sz="1800" b="1" dirty="0">
                <a:latin typeface="Book Antiqua" panose="02040602050305030304" pitchFamily="18" charset="0"/>
              </a:rPr>
              <a:t>To right-click an item, point to the item on the screen, and then press and release the secondary button (usually the right button).</a:t>
            </a:r>
            <a:br>
              <a:rPr lang="en-US" sz="1800" b="1" dirty="0">
                <a:latin typeface="Book Antiqua" panose="02040602050305030304" pitchFamily="18" charset="0"/>
              </a:rPr>
            </a:br>
            <a:br>
              <a:rPr lang="en-US" sz="1800" b="1" dirty="0">
                <a:latin typeface="Book Antiqua" panose="02040602050305030304" pitchFamily="18" charset="0"/>
              </a:rPr>
            </a:br>
            <a:r>
              <a:rPr lang="en-US" sz="1800" b="1" dirty="0">
                <a:latin typeface="Book Antiqua" panose="02040602050305030304" pitchFamily="18" charset="0"/>
              </a:rPr>
              <a:t>Right-clicking an item usually displays a list of things you can do with the item. For example, when you right-click the Recycle Bin on your desktop, Windows displays a menu allowing you to open it, empty it, delete it, or see its properties. If you are unsure of what to do with something, right-click it.</a:t>
            </a:r>
            <a:endParaRPr lang="en-US" sz="18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389688" y="1836420"/>
            <a:ext cx="4577316" cy="830997"/>
          </a:xfrm>
          <a:prstGeom prst="rect">
            <a:avLst/>
          </a:prstGeom>
          <a:noFill/>
        </p:spPr>
        <p:txBody>
          <a:bodyPr wrap="square">
            <a:spAutoFit/>
          </a:bodyPr>
          <a:lstStyle/>
          <a:p>
            <a:r>
              <a:rPr lang="en-US" sz="2400" dirty="0">
                <a:latin typeface="Algerian" panose="04020705040A02060702" pitchFamily="82" charset="0"/>
              </a:rPr>
              <a:t>Right-clicking</a:t>
            </a:r>
          </a:p>
          <a:p>
            <a:endParaRPr lang="en-US" sz="2400" dirty="0">
              <a:latin typeface="Algerian" panose="04020705040A02060702" pitchFamily="82" charset="0"/>
            </a:endParaRPr>
          </a:p>
        </p:txBody>
      </p:sp>
    </p:spTree>
    <p:extLst>
      <p:ext uri="{BB962C8B-B14F-4D97-AF65-F5344CB8AC3E}">
        <p14:creationId xmlns:p14="http://schemas.microsoft.com/office/powerpoint/2010/main" val="141738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395396" y="2223944"/>
            <a:ext cx="755302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b="1" dirty="0">
                <a:latin typeface="Algerian" panose="04020705040A02060702" pitchFamily="82" charset="0"/>
              </a:rPr>
              <a:t>Scanner</a:t>
            </a:r>
            <a:r>
              <a:rPr lang="en-US" sz="1600" b="1" dirty="0">
                <a:latin typeface="Book Antiqua" panose="02040602050305030304" pitchFamily="18" charset="0"/>
              </a:rPr>
              <a:t> is a device that takes images from photographic prints, posters, magazine pages, and other similar sources for editing and display on a computer. Through optical character recognition, scanners turn the image on the document into digital information that can be saved on a computer (OCR).A scanning head performs this operation by capturing the image as light or electrical charges using one or more sensors. Depending on the type of scanner, the document scanner moves either the physical document or the scanning head. The scanner then processes the scanned image to create a digital image that can be saved on a computer.</a:t>
            </a:r>
            <a:endParaRPr lang="en-US" sz="1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113870" y="701934"/>
            <a:ext cx="4577316" cy="461665"/>
          </a:xfrm>
          <a:prstGeom prst="rect">
            <a:avLst/>
          </a:prstGeom>
          <a:noFill/>
        </p:spPr>
        <p:txBody>
          <a:bodyPr wrap="square">
            <a:spAutoFit/>
          </a:bodyPr>
          <a:lstStyle/>
          <a:p>
            <a:r>
              <a:rPr lang="en-US" sz="2400" dirty="0">
                <a:latin typeface="Algerian" panose="04020705040A02060702" pitchFamily="82" charset="0"/>
              </a:rPr>
              <a:t>c) SCANNING DEVICES</a:t>
            </a:r>
          </a:p>
        </p:txBody>
      </p:sp>
      <p:sp>
        <p:nvSpPr>
          <p:cNvPr id="5" name="TextBox 4">
            <a:extLst>
              <a:ext uri="{FF2B5EF4-FFF2-40B4-BE49-F238E27FC236}">
                <a16:creationId xmlns:a16="http://schemas.microsoft.com/office/drawing/2014/main" id="{406F6118-108A-41C0-5E62-4768D9CDF8E8}"/>
              </a:ext>
            </a:extLst>
          </p:cNvPr>
          <p:cNvSpPr txBox="1"/>
          <p:nvPr/>
        </p:nvSpPr>
        <p:spPr>
          <a:xfrm>
            <a:off x="65421" y="1349134"/>
            <a:ext cx="3417311" cy="769441"/>
          </a:xfrm>
          <a:prstGeom prst="rect">
            <a:avLst/>
          </a:prstGeom>
          <a:noFill/>
        </p:spPr>
        <p:txBody>
          <a:bodyPr wrap="square">
            <a:spAutoFit/>
          </a:bodyPr>
          <a:lstStyle/>
          <a:p>
            <a:pPr algn="just"/>
            <a:r>
              <a:rPr lang="en-US" sz="1100" b="1" dirty="0">
                <a:solidFill>
                  <a:srgbClr val="333333"/>
                </a:solidFill>
                <a:latin typeface="Book Antiqua" panose="02040602050305030304" pitchFamily="18" charset="0"/>
              </a:rPr>
              <a:t>Are devices that capture an object or a document directly from the source. They are </a:t>
            </a:r>
            <a:r>
              <a:rPr lang="en-US" sz="1100" b="1" dirty="0" err="1">
                <a:solidFill>
                  <a:srgbClr val="333333"/>
                </a:solidFill>
                <a:latin typeface="Book Antiqua" panose="02040602050305030304" pitchFamily="18" charset="0"/>
              </a:rPr>
              <a:t>classifie</a:t>
            </a:r>
            <a:r>
              <a:rPr lang="en-US" sz="1100" b="1" dirty="0">
                <a:solidFill>
                  <a:srgbClr val="333333"/>
                </a:solidFill>
                <a:latin typeface="Book Antiqua" panose="02040602050305030304" pitchFamily="18" charset="0"/>
              </a:rPr>
              <a:t> according to the technology used to capture data e.g. Scanners and Document readers.</a:t>
            </a:r>
            <a:endParaRPr lang="en-US" sz="1100" dirty="0">
              <a:latin typeface="Book Antiqua" panose="02040602050305030304" pitchFamily="18" charset="0"/>
            </a:endParaRPr>
          </a:p>
        </p:txBody>
      </p:sp>
      <p:pic>
        <p:nvPicPr>
          <p:cNvPr id="4098" name="Picture 2" descr="Related image">
            <a:extLst>
              <a:ext uri="{FF2B5EF4-FFF2-40B4-BE49-F238E27FC236}">
                <a16:creationId xmlns:a16="http://schemas.microsoft.com/office/drawing/2014/main" id="{2C0F4A58-7A3C-43AD-D922-04114D4AF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568"/>
          <a:stretch/>
        </p:blipFill>
        <p:spPr bwMode="auto">
          <a:xfrm>
            <a:off x="4261744" y="209487"/>
            <a:ext cx="4768236" cy="207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368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733866" y="1900748"/>
            <a:ext cx="4435484" cy="4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Algerian" panose="04020705040A02060702" pitchFamily="82" charset="0"/>
              </a:rPr>
              <a:t>THE CENTRAL PROCESSING UNIT ( C P U)</a:t>
            </a:r>
          </a:p>
        </p:txBody>
      </p:sp>
      <p:grpSp>
        <p:nvGrpSpPr>
          <p:cNvPr id="354" name="Google Shape;354;p51"/>
          <p:cNvGrpSpPr/>
          <p:nvPr/>
        </p:nvGrpSpPr>
        <p:grpSpPr>
          <a:xfrm>
            <a:off x="997700" y="3106873"/>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999425" y="6699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Placeholder 6">
            <a:extLst>
              <a:ext uri="{FF2B5EF4-FFF2-40B4-BE49-F238E27FC236}">
                <a16:creationId xmlns:a16="http://schemas.microsoft.com/office/drawing/2014/main" id="{21D0F322-624C-ECF6-FAB0-374FCA1F6695}"/>
              </a:ext>
            </a:extLst>
          </p:cNvPr>
          <p:cNvPicPr>
            <a:picLocks noGrp="1" noChangeAspect="1"/>
          </p:cNvPicPr>
          <p:nvPr>
            <p:ph type="pic" idx="2"/>
          </p:nvPr>
        </p:nvPicPr>
        <p:blipFill>
          <a:blip r:embed="rId3"/>
          <a:srcRect l="28639" r="28639"/>
          <a:stretch>
            <a:fillRect/>
          </a:stretch>
        </p:blipFill>
        <p:spPr>
          <a:xfrm>
            <a:off x="5432412" y="908125"/>
            <a:ext cx="2866800" cy="3522000"/>
          </a:xfrm>
        </p:spPr>
      </p:pic>
    </p:spTree>
    <p:extLst>
      <p:ext uri="{BB962C8B-B14F-4D97-AF65-F5344CB8AC3E}">
        <p14:creationId xmlns:p14="http://schemas.microsoft.com/office/powerpoint/2010/main" val="440938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47858" y="2556225"/>
            <a:ext cx="6451432" cy="192242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dirty="0">
                <a:latin typeface="Book Antiqua" panose="02040602050305030304" pitchFamily="18" charset="0"/>
              </a:rPr>
              <a:t>The Central Processing Unit is a computer's brain, including all of the circuitry required to process input, store data, and output results. The CPU is continually obeying computer program instructions that tell it which data to process and how to process it. We couldn't run applications on a computer without a CPU.</a:t>
            </a:r>
            <a:endParaRPr lang="en-US" sz="12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56124" y="1537664"/>
            <a:ext cx="3494319" cy="707886"/>
          </a:xfrm>
          <a:prstGeom prst="rect">
            <a:avLst/>
          </a:prstGeom>
          <a:noFill/>
        </p:spPr>
        <p:txBody>
          <a:bodyPr wrap="square">
            <a:spAutoFit/>
          </a:bodyPr>
          <a:lstStyle/>
          <a:p>
            <a:pPr algn="ctr"/>
            <a:r>
              <a:rPr lang="en-US" sz="2000" dirty="0">
                <a:latin typeface="Algerian" panose="04020705040A02060702" pitchFamily="82" charset="0"/>
              </a:rPr>
              <a:t>THE CENTRAL PROCESSING UNIT ( C P U)</a:t>
            </a:r>
          </a:p>
        </p:txBody>
      </p:sp>
      <p:pic>
        <p:nvPicPr>
          <p:cNvPr id="9" name="Picture 8">
            <a:extLst>
              <a:ext uri="{FF2B5EF4-FFF2-40B4-BE49-F238E27FC236}">
                <a16:creationId xmlns:a16="http://schemas.microsoft.com/office/drawing/2014/main" id="{950BACE0-CF8B-7FF0-1ADB-DBDCA578B467}"/>
              </a:ext>
            </a:extLst>
          </p:cNvPr>
          <p:cNvPicPr>
            <a:picLocks noChangeAspect="1"/>
          </p:cNvPicPr>
          <p:nvPr/>
        </p:nvPicPr>
        <p:blipFill>
          <a:blip r:embed="rId3"/>
          <a:stretch>
            <a:fillRect/>
          </a:stretch>
        </p:blipFill>
        <p:spPr>
          <a:xfrm>
            <a:off x="4855994" y="285499"/>
            <a:ext cx="3756956" cy="2059617"/>
          </a:xfrm>
          <a:prstGeom prst="rect">
            <a:avLst/>
          </a:prstGeom>
        </p:spPr>
      </p:pic>
    </p:spTree>
    <p:extLst>
      <p:ext uri="{BB962C8B-B14F-4D97-AF65-F5344CB8AC3E}">
        <p14:creationId xmlns:p14="http://schemas.microsoft.com/office/powerpoint/2010/main" val="2508859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243953" y="2477837"/>
            <a:ext cx="6926270" cy="192242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latin typeface="Book Antiqua" panose="02040602050305030304" pitchFamily="18" charset="0"/>
              </a:rPr>
              <a:t>A motherboard is a computer's main printed circuit board (PCB). The motherboard is the central communications backbone connectivity point for all components and external peripherals in a computer. Motherboards are found in almost all computers, particularly desktop and laptop PCs. Chipsets, central processing units (CPU), and memory are among the components that connect through them. Wi-Fi, Ethernet, and graphics cards with the graphics processing unit, or GPU, are examples of external </a:t>
            </a:r>
            <a:r>
              <a:rPr lang="en-US" sz="1600" b="1" dirty="0" err="1">
                <a:latin typeface="Book Antiqua" panose="02040602050305030304" pitchFamily="18" charset="0"/>
              </a:rPr>
              <a:t>peripherals.Acer</a:t>
            </a:r>
            <a:r>
              <a:rPr lang="en-US" sz="1600" b="1" dirty="0">
                <a:latin typeface="Book Antiqua" panose="02040602050305030304" pitchFamily="18" charset="0"/>
              </a:rPr>
              <a:t>, ASRock, Asus, Gigabyte Technology, Intel, and Micro-Star International are among the motherboard manufacturers.</a:t>
            </a:r>
            <a:endParaRPr lang="en-US" sz="11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177901" y="1629843"/>
            <a:ext cx="3494319" cy="461665"/>
          </a:xfrm>
          <a:prstGeom prst="rect">
            <a:avLst/>
          </a:prstGeom>
          <a:noFill/>
        </p:spPr>
        <p:txBody>
          <a:bodyPr wrap="square">
            <a:spAutoFit/>
          </a:bodyPr>
          <a:lstStyle/>
          <a:p>
            <a:pPr algn="ctr"/>
            <a:r>
              <a:rPr lang="en-US" sz="2400" dirty="0" err="1">
                <a:latin typeface="Algerian" panose="04020705040A02060702" pitchFamily="82" charset="0"/>
              </a:rPr>
              <a:t>mOTHERBOARD</a:t>
            </a:r>
            <a:endParaRPr lang="en-US" sz="2400" dirty="0">
              <a:latin typeface="Algerian" panose="04020705040A02060702" pitchFamily="82" charset="0"/>
            </a:endParaRPr>
          </a:p>
        </p:txBody>
      </p:sp>
      <p:pic>
        <p:nvPicPr>
          <p:cNvPr id="1026" name="Picture 2" descr="photo of PCI Express slots on a motherboard">
            <a:extLst>
              <a:ext uri="{FF2B5EF4-FFF2-40B4-BE49-F238E27FC236}">
                <a16:creationId xmlns:a16="http://schemas.microsoft.com/office/drawing/2014/main" id="{63563889-3132-5DCE-4CD9-26E8FB907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61" y="232398"/>
            <a:ext cx="4327304" cy="202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5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310400" y="1010384"/>
            <a:ext cx="42534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lgerian" panose="04020705040A02060702" pitchFamily="82" charset="0"/>
              </a:rPr>
              <a:t>Computer software </a:t>
            </a:r>
            <a:endParaRPr dirty="0">
              <a:latin typeface="Algerian" panose="04020705040A02060702" pitchFamily="82" charset="0"/>
            </a:endParaRPr>
          </a:p>
        </p:txBody>
      </p:sp>
      <p:sp>
        <p:nvSpPr>
          <p:cNvPr id="352" name="Google Shape;352;p51"/>
          <p:cNvSpPr txBox="1">
            <a:spLocks noGrp="1"/>
          </p:cNvSpPr>
          <p:nvPr>
            <p:ph type="subTitle" idx="1"/>
          </p:nvPr>
        </p:nvSpPr>
        <p:spPr>
          <a:xfrm>
            <a:off x="1069215" y="1594884"/>
            <a:ext cx="4223207" cy="1531877"/>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800" dirty="0">
                <a:latin typeface="Book Antiqua" panose="02040602050305030304" pitchFamily="18" charset="0"/>
              </a:rPr>
              <a:t>             also known as programs or applications. They are classified into two classes namely - </a:t>
            </a:r>
            <a:r>
              <a:rPr lang="en-US" sz="1800" dirty="0" err="1">
                <a:latin typeface="Book Antiqua" panose="02040602050305030304" pitchFamily="18" charset="0"/>
              </a:rPr>
              <a:t>sytem</a:t>
            </a:r>
            <a:r>
              <a:rPr lang="en-US" sz="1800" dirty="0">
                <a:latin typeface="Book Antiqua" panose="02040602050305030304" pitchFamily="18" charset="0"/>
              </a:rPr>
              <a:t> software and application software</a:t>
            </a:r>
          </a:p>
        </p:txBody>
      </p:sp>
      <p:grpSp>
        <p:nvGrpSpPr>
          <p:cNvPr id="354" name="Google Shape;354;p51"/>
          <p:cNvGrpSpPr/>
          <p:nvPr/>
        </p:nvGrpSpPr>
        <p:grpSpPr>
          <a:xfrm>
            <a:off x="997700" y="3106873"/>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999425" y="6699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9495B0D1-6CD1-258E-6295-2D66945FF2DD}"/>
              </a:ext>
            </a:extLst>
          </p:cNvPr>
          <p:cNvPicPr>
            <a:picLocks noGrp="1" noChangeAspect="1"/>
          </p:cNvPicPr>
          <p:nvPr>
            <p:ph type="pic" idx="2"/>
          </p:nvPr>
        </p:nvPicPr>
        <p:blipFill>
          <a:blip r:embed="rId3"/>
          <a:srcRect t="8575" b="8575"/>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462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764395" y="390800"/>
            <a:ext cx="4912198"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lgerian" panose="04020705040A02060702" pitchFamily="82" charset="0"/>
              </a:rPr>
              <a:t>Von Neumann architecture</a:t>
            </a:r>
          </a:p>
        </p:txBody>
      </p:sp>
      <p:grpSp>
        <p:nvGrpSpPr>
          <p:cNvPr id="354" name="Google Shape;354;p51"/>
          <p:cNvGrpSpPr/>
          <p:nvPr/>
        </p:nvGrpSpPr>
        <p:grpSpPr>
          <a:xfrm>
            <a:off x="1861590" y="4614439"/>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1119014" y="34432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3F41D2-71A5-C66C-6598-E9CF20B886E3}"/>
              </a:ext>
            </a:extLst>
          </p:cNvPr>
          <p:cNvSpPr txBox="1"/>
          <p:nvPr/>
        </p:nvSpPr>
        <p:spPr>
          <a:xfrm>
            <a:off x="750562" y="1230521"/>
            <a:ext cx="4572000" cy="2893100"/>
          </a:xfrm>
          <a:prstGeom prst="rect">
            <a:avLst/>
          </a:prstGeom>
          <a:noFill/>
        </p:spPr>
        <p:txBody>
          <a:bodyPr wrap="square">
            <a:spAutoFit/>
          </a:bodyPr>
          <a:lstStyle/>
          <a:p>
            <a:pPr algn="just"/>
            <a:r>
              <a:rPr lang="en-US" dirty="0">
                <a:latin typeface="Book Antiqua" panose="02040602050305030304" pitchFamily="18" charset="0"/>
              </a:rPr>
              <a:t>A stored-program computer that prohibits simultaneous execution of a data operation and an instruction fetch is referred described as having a "von Neumann architecture" (since they share a common bus). The performance of the related system is frequently constrained by this, known as the von Neumann bottleneck. A Harvard architecture machine, which is similarly a stored-program system but has one specialized set of address and data buses for reading from and writing to memory and another set of address and data buses for fetching instructions, has a more complex design than a von Neumann architecture machine.</a:t>
            </a:r>
            <a:endParaRPr lang="en-US" sz="1200" dirty="0">
              <a:latin typeface="Book Antiqua" panose="02040602050305030304" pitchFamily="18" charset="0"/>
            </a:endParaRPr>
          </a:p>
        </p:txBody>
      </p:sp>
      <p:pic>
        <p:nvPicPr>
          <p:cNvPr id="6" name="Picture Placeholder 5">
            <a:extLst>
              <a:ext uri="{FF2B5EF4-FFF2-40B4-BE49-F238E27FC236}">
                <a16:creationId xmlns:a16="http://schemas.microsoft.com/office/drawing/2014/main" id="{D68717EB-75AB-9FED-7571-B62057226A32}"/>
              </a:ext>
            </a:extLst>
          </p:cNvPr>
          <p:cNvPicPr>
            <a:picLocks noGrp="1" noChangeAspect="1"/>
          </p:cNvPicPr>
          <p:nvPr>
            <p:ph type="pic" idx="2"/>
          </p:nvPr>
        </p:nvPicPr>
        <p:blipFill>
          <a:blip r:embed="rId3"/>
          <a:srcRect t="1265" b="1265"/>
          <a:stretch>
            <a:fillRect/>
          </a:stretch>
        </p:blipFill>
        <p:spPr>
          <a:xfrm>
            <a:off x="5610225" y="811213"/>
            <a:ext cx="2867025" cy="3521075"/>
          </a:xfrm>
        </p:spPr>
      </p:pic>
      <p:pic>
        <p:nvPicPr>
          <p:cNvPr id="5122" name="Picture 2" descr="Computer Organization | Von Neumann architecture - GeeksforGeeks">
            <a:extLst>
              <a:ext uri="{FF2B5EF4-FFF2-40B4-BE49-F238E27FC236}">
                <a16:creationId xmlns:a16="http://schemas.microsoft.com/office/drawing/2014/main" id="{B5D0063A-21B9-A8FA-E2F2-53AAABE25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244" y="861237"/>
            <a:ext cx="3231098" cy="375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059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423038" y="20332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Two types of software</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67174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47858" y="2556225"/>
            <a:ext cx="6451432" cy="192242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dirty="0">
                <a:latin typeface="Book Antiqua" panose="02040602050305030304" pitchFamily="18" charset="0"/>
              </a:rPr>
              <a:t>Software is a set of programs, which is designed to perform a well-defined function. A program is a sequence of instructions written to solve a particular problem. </a:t>
            </a:r>
            <a:r>
              <a:rPr lang="en-US" sz="1400" b="0" i="0" dirty="0">
                <a:solidFill>
                  <a:srgbClr val="000000"/>
                </a:solidFill>
                <a:effectLst/>
                <a:latin typeface="Book Antiqua" panose="02040602050305030304" pitchFamily="18" charset="0"/>
              </a:rPr>
              <a:t>The system software is a collection of programs designed to operate, control, and extend the processing capabilities of the computer itself. System software is generally prepared by the computer manufacturers. These software products comprise of programs written in low-level languages, which interact with the hardware at a very basic level. System software serves as the interface between the hardware and the end users.</a:t>
            </a:r>
            <a:endParaRPr lang="en-US" sz="14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183726" y="1661383"/>
            <a:ext cx="3494319" cy="523220"/>
          </a:xfrm>
          <a:prstGeom prst="rect">
            <a:avLst/>
          </a:prstGeom>
          <a:noFill/>
        </p:spPr>
        <p:txBody>
          <a:bodyPr wrap="square">
            <a:spAutoFit/>
          </a:bodyPr>
          <a:lstStyle/>
          <a:p>
            <a:pPr algn="ctr"/>
            <a:r>
              <a:rPr lang="en-US" sz="2800" dirty="0">
                <a:latin typeface="Algerian" panose="04020705040A02060702" pitchFamily="82" charset="0"/>
              </a:rPr>
              <a:t>System software</a:t>
            </a:r>
          </a:p>
        </p:txBody>
      </p:sp>
      <p:pic>
        <p:nvPicPr>
          <p:cNvPr id="2050" name="Picture 2" descr="Application Software">
            <a:extLst>
              <a:ext uri="{FF2B5EF4-FFF2-40B4-BE49-F238E27FC236}">
                <a16:creationId xmlns:a16="http://schemas.microsoft.com/office/drawing/2014/main" id="{06884C1D-BEF5-9EC0-AC03-923495AB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574" y="291250"/>
            <a:ext cx="3905250" cy="160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85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40768" y="2150524"/>
            <a:ext cx="6937386" cy="2610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Book Antiqua" panose="02040602050305030304" pitchFamily="18" charset="0"/>
              </a:rPr>
              <a:t>List of some of the most prominent features of a system software </a:t>
            </a:r>
            <a:br>
              <a:rPr lang="en-US" sz="1600" b="1" dirty="0">
                <a:latin typeface="Book Antiqua" panose="02040602050305030304" pitchFamily="18" charset="0"/>
              </a:rPr>
            </a:br>
            <a:br>
              <a:rPr lang="en-US" sz="1600" b="1" dirty="0">
                <a:latin typeface="Book Antiqua" panose="02040602050305030304" pitchFamily="18" charset="0"/>
              </a:rPr>
            </a:br>
            <a:r>
              <a:rPr lang="en-US" sz="1600" b="1" dirty="0">
                <a:latin typeface="Book Antiqua" panose="02040602050305030304" pitchFamily="18" charset="0"/>
              </a:rPr>
              <a:t>Close to the system</a:t>
            </a:r>
            <a:br>
              <a:rPr lang="en-US" sz="1600" b="1" dirty="0">
                <a:latin typeface="Book Antiqua" panose="02040602050305030304" pitchFamily="18" charset="0"/>
              </a:rPr>
            </a:br>
            <a:r>
              <a:rPr lang="en-US" sz="1600" b="1" dirty="0">
                <a:latin typeface="Book Antiqua" panose="02040602050305030304" pitchFamily="18" charset="0"/>
              </a:rPr>
              <a:t>Fast in speed</a:t>
            </a:r>
            <a:br>
              <a:rPr lang="en-US" sz="1600" b="1" dirty="0">
                <a:latin typeface="Book Antiqua" panose="02040602050305030304" pitchFamily="18" charset="0"/>
              </a:rPr>
            </a:br>
            <a:r>
              <a:rPr lang="en-US" sz="1600" b="1" dirty="0">
                <a:latin typeface="Book Antiqua" panose="02040602050305030304" pitchFamily="18" charset="0"/>
              </a:rPr>
              <a:t>Difficult to design</a:t>
            </a:r>
            <a:br>
              <a:rPr lang="en-US" sz="1600" b="1" dirty="0">
                <a:latin typeface="Book Antiqua" panose="02040602050305030304" pitchFamily="18" charset="0"/>
              </a:rPr>
            </a:br>
            <a:r>
              <a:rPr lang="en-US" sz="1600" b="1" dirty="0">
                <a:latin typeface="Book Antiqua" panose="02040602050305030304" pitchFamily="18" charset="0"/>
              </a:rPr>
              <a:t>Difficult to understand</a:t>
            </a:r>
            <a:br>
              <a:rPr lang="en-US" sz="1600" b="1" dirty="0">
                <a:latin typeface="Book Antiqua" panose="02040602050305030304" pitchFamily="18" charset="0"/>
              </a:rPr>
            </a:br>
            <a:r>
              <a:rPr lang="en-US" sz="1600" b="1" dirty="0">
                <a:latin typeface="Book Antiqua" panose="02040602050305030304" pitchFamily="18" charset="0"/>
              </a:rPr>
              <a:t>Less interactive</a:t>
            </a:r>
            <a:br>
              <a:rPr lang="en-US" sz="1600" b="1" dirty="0">
                <a:latin typeface="Book Antiqua" panose="02040602050305030304" pitchFamily="18" charset="0"/>
              </a:rPr>
            </a:br>
            <a:r>
              <a:rPr lang="en-US" sz="1600" b="1" dirty="0">
                <a:latin typeface="Book Antiqua" panose="02040602050305030304" pitchFamily="18" charset="0"/>
              </a:rPr>
              <a:t>Smaller in size</a:t>
            </a:r>
            <a:br>
              <a:rPr lang="en-US" sz="1600" b="1" dirty="0">
                <a:latin typeface="Book Antiqua" panose="02040602050305030304" pitchFamily="18" charset="0"/>
              </a:rPr>
            </a:br>
            <a:r>
              <a:rPr lang="en-US" sz="1600" b="1" dirty="0">
                <a:latin typeface="Book Antiqua" panose="02040602050305030304" pitchFamily="18" charset="0"/>
              </a:rPr>
              <a:t>Difficult to manipulate</a:t>
            </a:r>
            <a:br>
              <a:rPr lang="en-US" sz="1600" b="1" dirty="0">
                <a:latin typeface="Book Antiqua" panose="02040602050305030304" pitchFamily="18" charset="0"/>
              </a:rPr>
            </a:br>
            <a:r>
              <a:rPr lang="en-US" sz="1600" b="1" dirty="0">
                <a:latin typeface="Book Antiqua" panose="02040602050305030304" pitchFamily="18" charset="0"/>
              </a:rPr>
              <a:t>Generally written in low-level language</a:t>
            </a:r>
            <a:endParaRPr lang="en-US" sz="1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169827" y="1399922"/>
            <a:ext cx="3494319" cy="523220"/>
          </a:xfrm>
          <a:prstGeom prst="rect">
            <a:avLst/>
          </a:prstGeom>
          <a:noFill/>
        </p:spPr>
        <p:txBody>
          <a:bodyPr wrap="square">
            <a:spAutoFit/>
          </a:bodyPr>
          <a:lstStyle/>
          <a:p>
            <a:pPr algn="ctr"/>
            <a:r>
              <a:rPr lang="en-US" sz="2800" dirty="0">
                <a:latin typeface="Algerian" panose="04020705040A02060702" pitchFamily="82" charset="0"/>
              </a:rPr>
              <a:t>System software</a:t>
            </a:r>
          </a:p>
        </p:txBody>
      </p:sp>
      <p:pic>
        <p:nvPicPr>
          <p:cNvPr id="2050" name="Picture 2" descr="Application Software">
            <a:extLst>
              <a:ext uri="{FF2B5EF4-FFF2-40B4-BE49-F238E27FC236}">
                <a16:creationId xmlns:a16="http://schemas.microsoft.com/office/drawing/2014/main" id="{06884C1D-BEF5-9EC0-AC03-923495AB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574" y="291250"/>
            <a:ext cx="3905250" cy="160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72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459242"/>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47858" y="2556225"/>
            <a:ext cx="6451432" cy="192242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dirty="0">
                <a:latin typeface="Book Antiqua" panose="02040602050305030304" pitchFamily="18" charset="0"/>
              </a:rPr>
              <a:t>Application software products are created to meet a specific need in a specific environment. Application software encompasses all software applications developed in the computer lab. A single program, such as Microsoft's notepad for writing and editing simple text, can be considered application software. It could also be a collection of programs, known as a software package, that work together to complete a task, such as a spreadsheet package.</a:t>
            </a:r>
            <a:endParaRPr lang="en-US" sz="14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111626" y="1898693"/>
            <a:ext cx="4561948" cy="523220"/>
          </a:xfrm>
          <a:prstGeom prst="rect">
            <a:avLst/>
          </a:prstGeom>
          <a:noFill/>
        </p:spPr>
        <p:txBody>
          <a:bodyPr wrap="square">
            <a:spAutoFit/>
          </a:bodyPr>
          <a:lstStyle/>
          <a:p>
            <a:pPr algn="ctr"/>
            <a:r>
              <a:rPr lang="en-US" sz="2800" dirty="0">
                <a:latin typeface="Algerian" panose="04020705040A02060702" pitchFamily="82" charset="0"/>
              </a:rPr>
              <a:t>application software</a:t>
            </a:r>
          </a:p>
        </p:txBody>
      </p:sp>
      <p:pic>
        <p:nvPicPr>
          <p:cNvPr id="2050" name="Picture 2" descr="Application Software">
            <a:extLst>
              <a:ext uri="{FF2B5EF4-FFF2-40B4-BE49-F238E27FC236}">
                <a16:creationId xmlns:a16="http://schemas.microsoft.com/office/drawing/2014/main" id="{06884C1D-BEF5-9EC0-AC03-923495AB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574" y="291250"/>
            <a:ext cx="3905250" cy="160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044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558327"/>
            <a:ext cx="9143990" cy="4694157"/>
            <a:chOff x="0" y="600406"/>
            <a:chExt cx="9143990" cy="3526546"/>
          </a:xfrm>
        </p:grpSpPr>
        <p:grpSp>
          <p:nvGrpSpPr>
            <p:cNvPr id="385" name="Google Shape;385;p53"/>
            <p:cNvGrpSpPr/>
            <p:nvPr/>
          </p:nvGrpSpPr>
          <p:grpSpPr>
            <a:xfrm>
              <a:off x="0" y="600406"/>
              <a:ext cx="4113996" cy="802112"/>
              <a:chOff x="0" y="600406"/>
              <a:chExt cx="4113996" cy="802112"/>
            </a:xfrm>
          </p:grpSpPr>
          <p:sp>
            <p:nvSpPr>
              <p:cNvPr id="386" name="Google Shape;386;p53"/>
              <p:cNvSpPr/>
              <p:nvPr/>
            </p:nvSpPr>
            <p:spPr>
              <a:xfrm>
                <a:off x="3312008" y="600406"/>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560555" y="1826259"/>
            <a:ext cx="6937386" cy="2921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Book Antiqua" panose="02040602050305030304" pitchFamily="18" charset="0"/>
              </a:rPr>
              <a:t>Examples of Application software are the following </a:t>
            </a:r>
            <a:br>
              <a:rPr lang="en-US" sz="1800" b="1" dirty="0">
                <a:latin typeface="Book Antiqua" panose="02040602050305030304" pitchFamily="18" charset="0"/>
              </a:rPr>
            </a:br>
            <a:br>
              <a:rPr lang="en-US" sz="1600" b="1" dirty="0">
                <a:latin typeface="Book Antiqua" panose="02040602050305030304" pitchFamily="18" charset="0"/>
              </a:rPr>
            </a:br>
            <a:r>
              <a:rPr lang="en-US" sz="1600" b="1" dirty="0">
                <a:latin typeface="Book Antiqua" panose="02040602050305030304" pitchFamily="18" charset="0"/>
              </a:rPr>
              <a:t>Payroll Software</a:t>
            </a:r>
            <a:br>
              <a:rPr lang="en-US" sz="1600" b="1" dirty="0">
                <a:latin typeface="Book Antiqua" panose="02040602050305030304" pitchFamily="18" charset="0"/>
              </a:rPr>
            </a:br>
            <a:r>
              <a:rPr lang="en-US" sz="1600" b="1" dirty="0">
                <a:latin typeface="Book Antiqua" panose="02040602050305030304" pitchFamily="18" charset="0"/>
              </a:rPr>
              <a:t>Student Record Software</a:t>
            </a:r>
            <a:br>
              <a:rPr lang="en-US" sz="1600" b="1" dirty="0">
                <a:latin typeface="Book Antiqua" panose="02040602050305030304" pitchFamily="18" charset="0"/>
              </a:rPr>
            </a:br>
            <a:r>
              <a:rPr lang="en-US" sz="1600" b="1" dirty="0">
                <a:latin typeface="Book Antiqua" panose="02040602050305030304" pitchFamily="18" charset="0"/>
              </a:rPr>
              <a:t>Inventory Management Software</a:t>
            </a:r>
            <a:br>
              <a:rPr lang="en-US" sz="1600" b="1" dirty="0">
                <a:latin typeface="Book Antiqua" panose="02040602050305030304" pitchFamily="18" charset="0"/>
              </a:rPr>
            </a:br>
            <a:r>
              <a:rPr lang="en-US" sz="1600" b="1" dirty="0">
                <a:latin typeface="Book Antiqua" panose="02040602050305030304" pitchFamily="18" charset="0"/>
              </a:rPr>
              <a:t>Income Tax Software</a:t>
            </a:r>
            <a:br>
              <a:rPr lang="en-US" sz="1600" b="1" dirty="0">
                <a:latin typeface="Book Antiqua" panose="02040602050305030304" pitchFamily="18" charset="0"/>
              </a:rPr>
            </a:br>
            <a:r>
              <a:rPr lang="en-US" sz="1600" b="1" dirty="0">
                <a:latin typeface="Book Antiqua" panose="02040602050305030304" pitchFamily="18" charset="0"/>
              </a:rPr>
              <a:t>Railways Reservation Software</a:t>
            </a:r>
            <a:br>
              <a:rPr lang="en-US" sz="1600" b="1" dirty="0">
                <a:latin typeface="Book Antiqua" panose="02040602050305030304" pitchFamily="18" charset="0"/>
              </a:rPr>
            </a:br>
            <a:r>
              <a:rPr lang="en-US" sz="1600" b="1" dirty="0">
                <a:latin typeface="Book Antiqua" panose="02040602050305030304" pitchFamily="18" charset="0"/>
              </a:rPr>
              <a:t>Microsoft Office Suite Software</a:t>
            </a:r>
            <a:br>
              <a:rPr lang="en-US" sz="1600" b="1" dirty="0">
                <a:latin typeface="Book Antiqua" panose="02040602050305030304" pitchFamily="18" charset="0"/>
              </a:rPr>
            </a:br>
            <a:r>
              <a:rPr lang="en-US" sz="1600" b="1" dirty="0">
                <a:latin typeface="Book Antiqua" panose="02040602050305030304" pitchFamily="18" charset="0"/>
              </a:rPr>
              <a:t>Microsoft Word</a:t>
            </a:r>
            <a:br>
              <a:rPr lang="en-US" sz="1600" b="1" dirty="0">
                <a:latin typeface="Book Antiqua" panose="02040602050305030304" pitchFamily="18" charset="0"/>
              </a:rPr>
            </a:br>
            <a:r>
              <a:rPr lang="en-US" sz="1600" b="1" dirty="0">
                <a:latin typeface="Book Antiqua" panose="02040602050305030304" pitchFamily="18" charset="0"/>
              </a:rPr>
              <a:t>Microsoft Excel</a:t>
            </a:r>
            <a:br>
              <a:rPr lang="en-US" sz="1600" b="1" dirty="0">
                <a:latin typeface="Book Antiqua" panose="02040602050305030304" pitchFamily="18" charset="0"/>
              </a:rPr>
            </a:br>
            <a:r>
              <a:rPr lang="en-US" sz="1600" b="1" dirty="0">
                <a:latin typeface="Book Antiqua" panose="02040602050305030304" pitchFamily="18" charset="0"/>
              </a:rPr>
              <a:t>Microsoft PowerPoint</a:t>
            </a:r>
            <a:endParaRPr lang="en-US" sz="1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595869" y="250203"/>
            <a:ext cx="4503747" cy="954107"/>
          </a:xfrm>
          <a:prstGeom prst="rect">
            <a:avLst/>
          </a:prstGeom>
          <a:noFill/>
        </p:spPr>
        <p:txBody>
          <a:bodyPr wrap="square">
            <a:spAutoFit/>
          </a:bodyPr>
          <a:lstStyle/>
          <a:p>
            <a:pPr algn="ctr"/>
            <a:r>
              <a:rPr lang="en-US" sz="2800" dirty="0">
                <a:latin typeface="Algerian" panose="04020705040A02060702" pitchFamily="82" charset="0"/>
              </a:rPr>
              <a:t>application </a:t>
            </a:r>
          </a:p>
          <a:p>
            <a:pPr algn="ctr"/>
            <a:r>
              <a:rPr lang="en-US" sz="2800" dirty="0">
                <a:latin typeface="Algerian" panose="04020705040A02060702" pitchFamily="82" charset="0"/>
              </a:rPr>
              <a:t>software</a:t>
            </a:r>
          </a:p>
        </p:txBody>
      </p:sp>
      <p:pic>
        <p:nvPicPr>
          <p:cNvPr id="2050" name="Picture 2" descr="Application Software">
            <a:extLst>
              <a:ext uri="{FF2B5EF4-FFF2-40B4-BE49-F238E27FC236}">
                <a16:creationId xmlns:a16="http://schemas.microsoft.com/office/drawing/2014/main" id="{06884C1D-BEF5-9EC0-AC03-923495AB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103" y="77944"/>
            <a:ext cx="3905250" cy="160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987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245550"/>
            <a:ext cx="6352800" cy="242063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558327"/>
            <a:ext cx="9143990" cy="4694157"/>
            <a:chOff x="0" y="600406"/>
            <a:chExt cx="9143990" cy="3526546"/>
          </a:xfrm>
        </p:grpSpPr>
        <p:grpSp>
          <p:nvGrpSpPr>
            <p:cNvPr id="385" name="Google Shape;385;p53"/>
            <p:cNvGrpSpPr/>
            <p:nvPr/>
          </p:nvGrpSpPr>
          <p:grpSpPr>
            <a:xfrm>
              <a:off x="0" y="600406"/>
              <a:ext cx="4113996" cy="802112"/>
              <a:chOff x="0" y="600406"/>
              <a:chExt cx="4113996" cy="802112"/>
            </a:xfrm>
          </p:grpSpPr>
          <p:sp>
            <p:nvSpPr>
              <p:cNvPr id="386" name="Google Shape;386;p53"/>
              <p:cNvSpPr/>
              <p:nvPr/>
            </p:nvSpPr>
            <p:spPr>
              <a:xfrm>
                <a:off x="3312008" y="600406"/>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70244" y="1848328"/>
            <a:ext cx="6937386" cy="2921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Book Antiqua" panose="02040602050305030304" pitchFamily="18" charset="0"/>
              </a:rPr>
              <a:t>Features of application software are as follows </a:t>
            </a:r>
            <a:br>
              <a:rPr lang="en-US" sz="1800" b="1" dirty="0">
                <a:latin typeface="Book Antiqua" panose="02040602050305030304" pitchFamily="18" charset="0"/>
              </a:rPr>
            </a:br>
            <a:br>
              <a:rPr lang="en-US" sz="1800" b="1" dirty="0">
                <a:latin typeface="Book Antiqua" panose="02040602050305030304" pitchFamily="18" charset="0"/>
              </a:rPr>
            </a:br>
            <a:r>
              <a:rPr lang="en-US" sz="1800" b="1" dirty="0">
                <a:latin typeface="Book Antiqua" panose="02040602050305030304" pitchFamily="18" charset="0"/>
              </a:rPr>
              <a:t>Close to the user</a:t>
            </a:r>
            <a:br>
              <a:rPr lang="en-US" sz="1800" b="1" dirty="0">
                <a:latin typeface="Book Antiqua" panose="02040602050305030304" pitchFamily="18" charset="0"/>
              </a:rPr>
            </a:br>
            <a:r>
              <a:rPr lang="en-US" sz="1800" b="1" dirty="0">
                <a:latin typeface="Book Antiqua" panose="02040602050305030304" pitchFamily="18" charset="0"/>
              </a:rPr>
              <a:t>Easy to design</a:t>
            </a:r>
            <a:br>
              <a:rPr lang="en-US" sz="1800" b="1" dirty="0">
                <a:latin typeface="Book Antiqua" panose="02040602050305030304" pitchFamily="18" charset="0"/>
              </a:rPr>
            </a:br>
            <a:r>
              <a:rPr lang="en-US" sz="1800" b="1" dirty="0">
                <a:latin typeface="Book Antiqua" panose="02040602050305030304" pitchFamily="18" charset="0"/>
              </a:rPr>
              <a:t>More interactive</a:t>
            </a:r>
            <a:br>
              <a:rPr lang="en-US" sz="1800" b="1" dirty="0">
                <a:latin typeface="Book Antiqua" panose="02040602050305030304" pitchFamily="18" charset="0"/>
              </a:rPr>
            </a:br>
            <a:r>
              <a:rPr lang="en-US" sz="1800" b="1" dirty="0">
                <a:latin typeface="Book Antiqua" panose="02040602050305030304" pitchFamily="18" charset="0"/>
              </a:rPr>
              <a:t>Slow in speed</a:t>
            </a:r>
            <a:br>
              <a:rPr lang="en-US" sz="1800" b="1" dirty="0">
                <a:latin typeface="Book Antiqua" panose="02040602050305030304" pitchFamily="18" charset="0"/>
              </a:rPr>
            </a:br>
            <a:r>
              <a:rPr lang="en-US" sz="1800" b="1" dirty="0">
                <a:latin typeface="Book Antiqua" panose="02040602050305030304" pitchFamily="18" charset="0"/>
              </a:rPr>
              <a:t>Generally written in high-level language</a:t>
            </a:r>
            <a:br>
              <a:rPr lang="en-US" sz="1800" b="1" dirty="0">
                <a:latin typeface="Book Antiqua" panose="02040602050305030304" pitchFamily="18" charset="0"/>
              </a:rPr>
            </a:br>
            <a:r>
              <a:rPr lang="en-US" sz="1800" b="1" dirty="0">
                <a:latin typeface="Book Antiqua" panose="02040602050305030304" pitchFamily="18" charset="0"/>
              </a:rPr>
              <a:t>Easy to understand</a:t>
            </a:r>
            <a:br>
              <a:rPr lang="en-US" sz="1800" b="1" dirty="0">
                <a:latin typeface="Book Antiqua" panose="02040602050305030304" pitchFamily="18" charset="0"/>
              </a:rPr>
            </a:br>
            <a:r>
              <a:rPr lang="en-US" sz="1800" b="1" dirty="0">
                <a:latin typeface="Book Antiqua" panose="02040602050305030304" pitchFamily="18" charset="0"/>
              </a:rPr>
              <a:t>Easy to manipulate and use</a:t>
            </a:r>
            <a:br>
              <a:rPr lang="en-US" sz="1800" b="1" dirty="0">
                <a:latin typeface="Book Antiqua" panose="02040602050305030304" pitchFamily="18" charset="0"/>
              </a:rPr>
            </a:br>
            <a:r>
              <a:rPr lang="en-US" sz="1800" b="1" dirty="0">
                <a:latin typeface="Book Antiqua" panose="02040602050305030304" pitchFamily="18" charset="0"/>
              </a:rPr>
              <a:t>Bigger in size and requires large storage space</a:t>
            </a:r>
            <a:endParaRPr lang="en-US" sz="1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595869" y="250203"/>
            <a:ext cx="4503747" cy="954107"/>
          </a:xfrm>
          <a:prstGeom prst="rect">
            <a:avLst/>
          </a:prstGeom>
          <a:noFill/>
        </p:spPr>
        <p:txBody>
          <a:bodyPr wrap="square">
            <a:spAutoFit/>
          </a:bodyPr>
          <a:lstStyle/>
          <a:p>
            <a:pPr algn="ctr"/>
            <a:r>
              <a:rPr lang="en-US" sz="2800" dirty="0">
                <a:latin typeface="Algerian" panose="04020705040A02060702" pitchFamily="82" charset="0"/>
              </a:rPr>
              <a:t>application </a:t>
            </a:r>
          </a:p>
          <a:p>
            <a:pPr algn="ctr"/>
            <a:r>
              <a:rPr lang="en-US" sz="2800" dirty="0">
                <a:latin typeface="Algerian" panose="04020705040A02060702" pitchFamily="82" charset="0"/>
              </a:rPr>
              <a:t>software</a:t>
            </a:r>
          </a:p>
        </p:txBody>
      </p:sp>
      <p:pic>
        <p:nvPicPr>
          <p:cNvPr id="3074" name="Picture 2" descr="Application Software">
            <a:extLst>
              <a:ext uri="{FF2B5EF4-FFF2-40B4-BE49-F238E27FC236}">
                <a16:creationId xmlns:a16="http://schemas.microsoft.com/office/drawing/2014/main" id="{2A9FD0A4-D4EA-EB34-81CF-D79EF09D1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890" y="228676"/>
            <a:ext cx="4257675" cy="147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230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310571" y="418950"/>
            <a:ext cx="42534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lgerian" panose="04020705040A02060702" pitchFamily="82" charset="0"/>
              </a:rPr>
              <a:t>Operating system</a:t>
            </a:r>
            <a:endParaRPr dirty="0">
              <a:latin typeface="Algerian" panose="04020705040A02060702" pitchFamily="82" charset="0"/>
            </a:endParaRPr>
          </a:p>
        </p:txBody>
      </p:sp>
      <p:sp>
        <p:nvSpPr>
          <p:cNvPr id="352" name="Google Shape;352;p51"/>
          <p:cNvSpPr txBox="1">
            <a:spLocks noGrp="1"/>
          </p:cNvSpPr>
          <p:nvPr>
            <p:ph type="subTitle" idx="1"/>
          </p:nvPr>
        </p:nvSpPr>
        <p:spPr>
          <a:xfrm>
            <a:off x="925450" y="1324253"/>
            <a:ext cx="4572125" cy="35220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400" dirty="0">
                <a:latin typeface="Book Antiqua" panose="02040602050305030304" pitchFamily="18" charset="0"/>
              </a:rPr>
              <a:t>	An operating system (OS) is a type of system software that controls how computer hardware and software resources are used and offers basic services to other software applications. Operating systems that use time-sharing plan activities to make the most of the system's resources. They may also contain accounting software to allocate costs for processing time, mass storage, printing, and other resources. Although application code is typically performed directly by hardware and frequently makes system calls to an OS function or is interrupted by it, the operating system acts as a bridge between programs and the computer hardware for hardware functions like input and output and memory allocation. From mobile phones and video game consoles to web servers and supercomputers, many devices that house a computer have operating systems.</a:t>
            </a:r>
          </a:p>
        </p:txBody>
      </p:sp>
      <p:grpSp>
        <p:nvGrpSpPr>
          <p:cNvPr id="354" name="Google Shape;354;p51"/>
          <p:cNvGrpSpPr/>
          <p:nvPr/>
        </p:nvGrpSpPr>
        <p:grpSpPr>
          <a:xfrm>
            <a:off x="1733439" y="4645951"/>
            <a:ext cx="4294721" cy="546028"/>
            <a:chOff x="997700" y="2906873"/>
            <a:chExt cx="4294721" cy="546028"/>
          </a:xfrm>
        </p:grpSpPr>
        <p:cxnSp>
          <p:nvCxnSpPr>
            <p:cNvPr id="355" name="Google Shape;355;p51"/>
            <p:cNvCxnSpPr/>
            <p:nvPr/>
          </p:nvCxnSpPr>
          <p:spPr>
            <a:xfrm>
              <a:off x="997700" y="3179850"/>
              <a:ext cx="38097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51"/>
            <p:cNvSpPr/>
            <p:nvPr/>
          </p:nvSpPr>
          <p:spPr>
            <a:xfrm>
              <a:off x="4746478" y="2906873"/>
              <a:ext cx="545944" cy="546028"/>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solidFill>
              <a:schemeClr val="dk1"/>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51"/>
          <p:cNvSpPr/>
          <p:nvPr/>
        </p:nvSpPr>
        <p:spPr>
          <a:xfrm>
            <a:off x="1314029" y="473165"/>
            <a:ext cx="476400" cy="476400"/>
          </a:xfrm>
          <a:prstGeom prst="hear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8100000" flipH="1">
            <a:off x="6689985" y="862611"/>
            <a:ext cx="2313512" cy="809072"/>
          </a:xfrm>
          <a:prstGeom prst="arc">
            <a:avLst>
              <a:gd name="adj1" fmla="val 20960220"/>
              <a:gd name="adj2" fmla="val 117874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9AC9559C-8EB6-5BA9-CC27-B4DB846524E0}"/>
              </a:ext>
            </a:extLst>
          </p:cNvPr>
          <p:cNvPicPr>
            <a:picLocks noGrp="1" noChangeAspect="1"/>
          </p:cNvPicPr>
          <p:nvPr>
            <p:ph type="pic" idx="2"/>
          </p:nvPr>
        </p:nvPicPr>
        <p:blipFill>
          <a:blip r:embed="rId3"/>
          <a:srcRect l="7863" r="7863"/>
          <a:stretch>
            <a:fillRect/>
          </a:stretch>
        </p:blipFill>
        <p:spPr>
          <a:xfrm>
            <a:off x="5676344" y="889350"/>
            <a:ext cx="2866800" cy="3522000"/>
          </a:xfrm>
        </p:spPr>
      </p:pic>
    </p:spTree>
    <p:extLst>
      <p:ext uri="{BB962C8B-B14F-4D97-AF65-F5344CB8AC3E}">
        <p14:creationId xmlns:p14="http://schemas.microsoft.com/office/powerpoint/2010/main" val="1346896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DAEC7E-0888-E32D-2686-3BE78C0900F5}"/>
              </a:ext>
            </a:extLst>
          </p:cNvPr>
          <p:cNvSpPr txBox="1"/>
          <p:nvPr/>
        </p:nvSpPr>
        <p:spPr>
          <a:xfrm>
            <a:off x="1602058" y="564995"/>
            <a:ext cx="5939883" cy="584775"/>
          </a:xfrm>
          <a:prstGeom prst="rect">
            <a:avLst/>
          </a:prstGeom>
          <a:noFill/>
        </p:spPr>
        <p:txBody>
          <a:bodyPr wrap="square" rtlCol="0">
            <a:spAutoFit/>
          </a:bodyPr>
          <a:lstStyle/>
          <a:p>
            <a:r>
              <a:rPr lang="en-US" sz="3200" dirty="0">
                <a:latin typeface="Algerian" panose="04020705040A02060702" pitchFamily="82" charset="0"/>
              </a:rPr>
              <a:t>Types of Operating</a:t>
            </a:r>
            <a:r>
              <a:rPr lang="en-US" sz="2400" dirty="0">
                <a:latin typeface="Algerian" panose="04020705040A02060702" pitchFamily="82" charset="0"/>
              </a:rPr>
              <a:t> </a:t>
            </a:r>
            <a:r>
              <a:rPr lang="en-US" sz="3200" dirty="0">
                <a:latin typeface="Algerian" panose="04020705040A02060702" pitchFamily="82" charset="0"/>
              </a:rPr>
              <a:t>System</a:t>
            </a:r>
            <a:endParaRPr lang="en-US" sz="2400" dirty="0">
              <a:latin typeface="Algerian" panose="04020705040A02060702" pitchFamily="82" charset="0"/>
            </a:endParaRPr>
          </a:p>
        </p:txBody>
      </p:sp>
      <p:sp>
        <p:nvSpPr>
          <p:cNvPr id="7" name="TextBox 6">
            <a:extLst>
              <a:ext uri="{FF2B5EF4-FFF2-40B4-BE49-F238E27FC236}">
                <a16:creationId xmlns:a16="http://schemas.microsoft.com/office/drawing/2014/main" id="{60F21647-4FB2-564B-CC32-90B172153481}"/>
              </a:ext>
            </a:extLst>
          </p:cNvPr>
          <p:cNvSpPr txBox="1"/>
          <p:nvPr/>
        </p:nvSpPr>
        <p:spPr>
          <a:xfrm>
            <a:off x="3282175" y="1464527"/>
            <a:ext cx="2579648" cy="2893100"/>
          </a:xfrm>
          <a:prstGeom prst="rect">
            <a:avLst/>
          </a:prstGeom>
          <a:noFill/>
        </p:spPr>
        <p:txBody>
          <a:bodyPr wrap="square" rtlCol="0">
            <a:spAutoFit/>
          </a:bodyPr>
          <a:lstStyle/>
          <a:p>
            <a:r>
              <a:rPr lang="en-US" dirty="0">
                <a:latin typeface="Algerian" panose="04020705040A02060702" pitchFamily="82" charset="0"/>
              </a:rPr>
              <a:t>-Single Tasking and Multi-Tasking</a:t>
            </a:r>
          </a:p>
          <a:p>
            <a:br>
              <a:rPr lang="en-US" dirty="0">
                <a:latin typeface="Algerian" panose="04020705040A02060702" pitchFamily="82" charset="0"/>
              </a:rPr>
            </a:br>
            <a:r>
              <a:rPr lang="en-US" dirty="0">
                <a:latin typeface="Algerian" panose="04020705040A02060702" pitchFamily="82" charset="0"/>
              </a:rPr>
              <a:t>- Single and Multi-user</a:t>
            </a:r>
          </a:p>
          <a:p>
            <a:br>
              <a:rPr lang="en-US" dirty="0">
                <a:latin typeface="Algerian" panose="04020705040A02060702" pitchFamily="82" charset="0"/>
              </a:rPr>
            </a:br>
            <a:r>
              <a:rPr lang="en-US" dirty="0">
                <a:latin typeface="Algerian" panose="04020705040A02060702" pitchFamily="82" charset="0"/>
              </a:rPr>
              <a:t>- Distributed</a:t>
            </a:r>
          </a:p>
          <a:p>
            <a:br>
              <a:rPr lang="en-US" dirty="0">
                <a:latin typeface="Algerian" panose="04020705040A02060702" pitchFamily="82" charset="0"/>
              </a:rPr>
            </a:br>
            <a:r>
              <a:rPr lang="en-US" dirty="0">
                <a:latin typeface="Algerian" panose="04020705040A02060702" pitchFamily="82" charset="0"/>
              </a:rPr>
              <a:t>- Embedded</a:t>
            </a:r>
          </a:p>
          <a:p>
            <a:br>
              <a:rPr lang="en-US" dirty="0">
                <a:latin typeface="Algerian" panose="04020705040A02060702" pitchFamily="82" charset="0"/>
              </a:rPr>
            </a:br>
            <a:r>
              <a:rPr lang="en-US" dirty="0">
                <a:latin typeface="Algerian" panose="04020705040A02060702" pitchFamily="82" charset="0"/>
              </a:rPr>
              <a:t>- Real-time</a:t>
            </a:r>
          </a:p>
          <a:p>
            <a:br>
              <a:rPr lang="en-US" dirty="0">
                <a:latin typeface="Algerian" panose="04020705040A02060702" pitchFamily="82" charset="0"/>
              </a:rPr>
            </a:br>
            <a:r>
              <a:rPr lang="en-US" dirty="0">
                <a:latin typeface="Algerian" panose="04020705040A02060702" pitchFamily="82" charset="0"/>
              </a:rPr>
              <a:t>- Library</a:t>
            </a:r>
          </a:p>
          <a:p>
            <a:endParaRPr lang="en-US" dirty="0">
              <a:latin typeface="Algerian" panose="04020705040A02060702" pitchFamily="82" charset="0"/>
            </a:endParaRPr>
          </a:p>
        </p:txBody>
      </p:sp>
    </p:spTree>
    <p:extLst>
      <p:ext uri="{BB962C8B-B14F-4D97-AF65-F5344CB8AC3E}">
        <p14:creationId xmlns:p14="http://schemas.microsoft.com/office/powerpoint/2010/main" val="319631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9DB0B4-9786-8072-8F11-C5C46BDEEDDD}"/>
              </a:ext>
            </a:extLst>
          </p:cNvPr>
          <p:cNvSpPr txBox="1"/>
          <p:nvPr/>
        </p:nvSpPr>
        <p:spPr>
          <a:xfrm>
            <a:off x="1665248" y="443220"/>
            <a:ext cx="5813502" cy="523220"/>
          </a:xfrm>
          <a:prstGeom prst="rect">
            <a:avLst/>
          </a:prstGeom>
          <a:noFill/>
        </p:spPr>
        <p:txBody>
          <a:bodyPr wrap="square" rtlCol="0">
            <a:spAutoFit/>
          </a:bodyPr>
          <a:lstStyle/>
          <a:p>
            <a:pPr algn="ctr"/>
            <a:r>
              <a:rPr lang="en-US" sz="2800" dirty="0">
                <a:latin typeface="Algerian" panose="04020705040A02060702" pitchFamily="82" charset="0"/>
              </a:rPr>
              <a:t>Types of Operating System</a:t>
            </a:r>
          </a:p>
        </p:txBody>
      </p:sp>
      <p:sp>
        <p:nvSpPr>
          <p:cNvPr id="7" name="TextBox 6">
            <a:extLst>
              <a:ext uri="{FF2B5EF4-FFF2-40B4-BE49-F238E27FC236}">
                <a16:creationId xmlns:a16="http://schemas.microsoft.com/office/drawing/2014/main" id="{FFB5EFED-3E93-1354-4EB4-F91EB5B2984B}"/>
              </a:ext>
            </a:extLst>
          </p:cNvPr>
          <p:cNvSpPr txBox="1"/>
          <p:nvPr/>
        </p:nvSpPr>
        <p:spPr>
          <a:xfrm>
            <a:off x="2371493" y="2081561"/>
            <a:ext cx="1263805" cy="52322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C3482951-B318-D949-D340-92DC84D439BD}"/>
              </a:ext>
            </a:extLst>
          </p:cNvPr>
          <p:cNvSpPr txBox="1"/>
          <p:nvPr/>
        </p:nvSpPr>
        <p:spPr>
          <a:xfrm>
            <a:off x="680224" y="1338147"/>
            <a:ext cx="7783551" cy="3600986"/>
          </a:xfrm>
          <a:prstGeom prst="rect">
            <a:avLst/>
          </a:prstGeom>
          <a:noFill/>
        </p:spPr>
        <p:txBody>
          <a:bodyPr wrap="square" rtlCol="0">
            <a:spAutoFit/>
          </a:bodyPr>
          <a:lstStyle/>
          <a:p>
            <a:pPr marL="0" indent="0">
              <a:buNone/>
            </a:pPr>
            <a:r>
              <a:rPr lang="en-US" sz="1800" dirty="0">
                <a:latin typeface="Algerian" panose="04020705040A02060702" pitchFamily="82" charset="0"/>
              </a:rPr>
              <a:t>Single Tasking and Multi-Tasking</a:t>
            </a:r>
          </a:p>
          <a:p>
            <a:pPr marL="0" indent="0">
              <a:buNone/>
            </a:pPr>
            <a:endParaRPr lang="en-US" dirty="0">
              <a:latin typeface="+mj-lt"/>
            </a:endParaRPr>
          </a:p>
          <a:p>
            <a:pPr marL="0" indent="0">
              <a:buNone/>
            </a:pPr>
            <a:r>
              <a:rPr lang="en-US" b="0" i="0" dirty="0">
                <a:solidFill>
                  <a:srgbClr val="202122"/>
                </a:solidFill>
                <a:effectLst/>
                <a:latin typeface="Algerian" panose="04020705040A02060702" pitchFamily="82" charset="0"/>
              </a:rPr>
              <a:t>A single-tasking system can only run one program at a time, while a </a:t>
            </a:r>
            <a:r>
              <a:rPr lang="en-US" b="0" i="0" u="none" strike="noStrike" dirty="0">
                <a:solidFill>
                  <a:srgbClr val="0645AD"/>
                </a:solidFill>
                <a:effectLst/>
                <a:latin typeface="Algerian" panose="04020705040A02060702" pitchFamily="82" charset="0"/>
                <a:hlinkClick r:id="rId2" tooltip="Computer multitasking"/>
              </a:rPr>
              <a:t>multi-tasking</a:t>
            </a:r>
            <a:r>
              <a:rPr lang="en-US" b="0" i="0" dirty="0">
                <a:solidFill>
                  <a:srgbClr val="202122"/>
                </a:solidFill>
                <a:effectLst/>
                <a:latin typeface="Algerian" panose="04020705040A02060702" pitchFamily="82" charset="0"/>
              </a:rPr>
              <a:t> operating system allows more than one program to be running </a:t>
            </a:r>
            <a:r>
              <a:rPr lang="en-US" b="0" i="0" u="none" strike="noStrike" dirty="0">
                <a:solidFill>
                  <a:srgbClr val="0645AD"/>
                </a:solidFill>
                <a:effectLst/>
                <a:latin typeface="Algerian" panose="04020705040A02060702" pitchFamily="82" charset="0"/>
                <a:hlinkClick r:id="rId3" tooltip="Concurrent computing"/>
              </a:rPr>
              <a:t>concurrently</a:t>
            </a:r>
            <a:r>
              <a:rPr lang="en-US" b="0" i="0" dirty="0">
                <a:solidFill>
                  <a:srgbClr val="202122"/>
                </a:solidFill>
                <a:effectLst/>
                <a:latin typeface="Algerian" panose="04020705040A02060702" pitchFamily="82" charset="0"/>
              </a:rPr>
              <a:t>. This is achieved by </a:t>
            </a:r>
            <a:r>
              <a:rPr lang="en-US" b="0" i="0" u="none" strike="noStrike" dirty="0">
                <a:solidFill>
                  <a:srgbClr val="0645AD"/>
                </a:solidFill>
                <a:effectLst/>
                <a:latin typeface="Algerian" panose="04020705040A02060702" pitchFamily="82" charset="0"/>
                <a:hlinkClick r:id="rId4" tooltip="Time-sharing"/>
              </a:rPr>
              <a:t>time-sharing</a:t>
            </a:r>
            <a:r>
              <a:rPr lang="en-US" b="0" i="0" dirty="0">
                <a:solidFill>
                  <a:srgbClr val="202122"/>
                </a:solidFill>
                <a:effectLst/>
                <a:latin typeface="Algerian" panose="04020705040A02060702" pitchFamily="82" charset="0"/>
              </a:rPr>
              <a:t>, where the available processor time is divided between multiple processes. These processes are each interrupted repeatedly in </a:t>
            </a:r>
            <a:r>
              <a:rPr lang="en-US" b="0" i="0" u="none" strike="noStrike" dirty="0">
                <a:solidFill>
                  <a:srgbClr val="0645AD"/>
                </a:solidFill>
                <a:effectLst/>
                <a:latin typeface="Algerian" panose="04020705040A02060702" pitchFamily="82" charset="0"/>
                <a:hlinkClick r:id="rId5" tooltip="Time slice"/>
              </a:rPr>
              <a:t>time slices</a:t>
            </a:r>
            <a:r>
              <a:rPr lang="en-US" b="0" i="0" dirty="0">
                <a:solidFill>
                  <a:srgbClr val="202122"/>
                </a:solidFill>
                <a:effectLst/>
                <a:latin typeface="Algerian" panose="04020705040A02060702" pitchFamily="82" charset="0"/>
              </a:rPr>
              <a:t> by a task-scheduling subsystem of the operating system. Multi-tasking may be characterized in preemptive and cooperative types. In </a:t>
            </a:r>
            <a:r>
              <a:rPr lang="en-US" b="0" i="0" u="none" strike="noStrike" dirty="0">
                <a:solidFill>
                  <a:srgbClr val="0645AD"/>
                </a:solidFill>
                <a:effectLst/>
                <a:latin typeface="Algerian" panose="04020705040A02060702" pitchFamily="82" charset="0"/>
                <a:hlinkClick r:id="rId6" tooltip="Preemption (computing)"/>
              </a:rPr>
              <a:t>preemptive</a:t>
            </a:r>
            <a:r>
              <a:rPr lang="en-US" b="0" i="0" dirty="0">
                <a:solidFill>
                  <a:srgbClr val="202122"/>
                </a:solidFill>
                <a:effectLst/>
                <a:latin typeface="Algerian" panose="04020705040A02060702" pitchFamily="82" charset="0"/>
              </a:rPr>
              <a:t> multitasking, the operating system slices the </a:t>
            </a:r>
            <a:r>
              <a:rPr lang="en-US" b="0" i="0" u="none" strike="noStrike" dirty="0">
                <a:solidFill>
                  <a:srgbClr val="0645AD"/>
                </a:solidFill>
                <a:effectLst/>
                <a:latin typeface="Algerian" panose="04020705040A02060702" pitchFamily="82" charset="0"/>
                <a:hlinkClick r:id="rId7" tooltip="Central processing unit"/>
              </a:rPr>
              <a:t>CPU</a:t>
            </a:r>
            <a:r>
              <a:rPr lang="en-US" b="0" i="0" dirty="0">
                <a:solidFill>
                  <a:srgbClr val="202122"/>
                </a:solidFill>
                <a:effectLst/>
                <a:latin typeface="Algerian" panose="04020705040A02060702" pitchFamily="82" charset="0"/>
              </a:rPr>
              <a:t> time and dedicates a slot to each of the programs. </a:t>
            </a:r>
            <a:r>
              <a:rPr lang="en-US" b="0" i="0" u="none" strike="noStrike" dirty="0">
                <a:solidFill>
                  <a:srgbClr val="0645AD"/>
                </a:solidFill>
                <a:effectLst/>
                <a:latin typeface="Algerian" panose="04020705040A02060702" pitchFamily="82" charset="0"/>
                <a:hlinkClick r:id="rId8" tooltip="Unix-like"/>
              </a:rPr>
              <a:t>Unix-like</a:t>
            </a:r>
            <a:r>
              <a:rPr lang="en-US" b="0" i="0" dirty="0">
                <a:solidFill>
                  <a:srgbClr val="202122"/>
                </a:solidFill>
                <a:effectLst/>
                <a:latin typeface="Algerian" panose="04020705040A02060702" pitchFamily="82" charset="0"/>
              </a:rPr>
              <a:t> operating systems, such as </a:t>
            </a:r>
            <a:r>
              <a:rPr lang="en-US" b="0" i="0" u="none" strike="noStrike" dirty="0">
                <a:solidFill>
                  <a:srgbClr val="0645AD"/>
                </a:solidFill>
                <a:effectLst/>
                <a:latin typeface="Algerian" panose="04020705040A02060702" pitchFamily="82" charset="0"/>
                <a:hlinkClick r:id="rId9" tooltip="Linux"/>
              </a:rPr>
              <a:t>Linux</a:t>
            </a:r>
            <a:r>
              <a:rPr lang="en-US" b="0" i="0" dirty="0">
                <a:solidFill>
                  <a:srgbClr val="202122"/>
                </a:solidFill>
                <a:effectLst/>
                <a:latin typeface="Algerian" panose="04020705040A02060702" pitchFamily="82" charset="0"/>
              </a:rPr>
              <a:t>—as well as non-Unix-like, such as </a:t>
            </a:r>
            <a:r>
              <a:rPr lang="en-US" b="0" i="0" u="none" strike="noStrike" dirty="0" err="1">
                <a:solidFill>
                  <a:srgbClr val="0645AD"/>
                </a:solidFill>
                <a:effectLst/>
                <a:latin typeface="Algerian" panose="04020705040A02060702" pitchFamily="82" charset="0"/>
                <a:hlinkClick r:id="rId10" tooltip="AmigaOS"/>
              </a:rPr>
              <a:t>AmigaOS</a:t>
            </a:r>
            <a:r>
              <a:rPr lang="en-US" b="0" i="0" dirty="0">
                <a:solidFill>
                  <a:srgbClr val="202122"/>
                </a:solidFill>
                <a:effectLst/>
                <a:latin typeface="Algerian" panose="04020705040A02060702" pitchFamily="82" charset="0"/>
              </a:rPr>
              <a:t>—support preemptive multitasking. Cooperative multitasking is achieved by relying on each process to provide time to the other processes in a defined manner. </a:t>
            </a:r>
            <a:r>
              <a:rPr lang="en-US" b="0" i="0" u="none" strike="noStrike" dirty="0">
                <a:solidFill>
                  <a:srgbClr val="0645AD"/>
                </a:solidFill>
                <a:effectLst/>
                <a:latin typeface="Algerian" panose="04020705040A02060702" pitchFamily="82" charset="0"/>
                <a:hlinkClick r:id="rId11" tooltip="16-bit computing"/>
              </a:rPr>
              <a:t>16-bit</a:t>
            </a:r>
            <a:r>
              <a:rPr lang="en-US" b="0" i="0" dirty="0">
                <a:solidFill>
                  <a:srgbClr val="202122"/>
                </a:solidFill>
                <a:effectLst/>
                <a:latin typeface="Algerian" panose="04020705040A02060702" pitchFamily="82" charset="0"/>
              </a:rPr>
              <a:t> versions of Microsoft Windows used cooperative multi-tasking; </a:t>
            </a:r>
            <a:r>
              <a:rPr lang="en-US" b="0" i="0" u="none" strike="noStrike" dirty="0">
                <a:solidFill>
                  <a:srgbClr val="0645AD"/>
                </a:solidFill>
                <a:effectLst/>
                <a:latin typeface="Algerian" panose="04020705040A02060702" pitchFamily="82" charset="0"/>
                <a:hlinkClick r:id="rId12" tooltip="32-bit computing"/>
              </a:rPr>
              <a:t>32-bit</a:t>
            </a:r>
            <a:r>
              <a:rPr lang="en-US" b="0" i="0" dirty="0">
                <a:solidFill>
                  <a:srgbClr val="202122"/>
                </a:solidFill>
                <a:effectLst/>
                <a:latin typeface="Algerian" panose="04020705040A02060702" pitchFamily="82" charset="0"/>
              </a:rPr>
              <a:t> versions of both Windows NT and Win9x used preemptive multi-tasking.</a:t>
            </a:r>
            <a:endParaRPr lang="en-US" dirty="0">
              <a:latin typeface="Algerian" panose="04020705040A02060702" pitchFamily="82" charset="0"/>
            </a:endParaRPr>
          </a:p>
          <a:p>
            <a:endParaRPr lang="en-US" dirty="0"/>
          </a:p>
        </p:txBody>
      </p:sp>
    </p:spTree>
    <p:extLst>
      <p:ext uri="{BB962C8B-B14F-4D97-AF65-F5344CB8AC3E}">
        <p14:creationId xmlns:p14="http://schemas.microsoft.com/office/powerpoint/2010/main" val="17082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4A8799-0EAF-7A15-4E58-BD8549887F5B}"/>
              </a:ext>
            </a:extLst>
          </p:cNvPr>
          <p:cNvSpPr txBox="1"/>
          <p:nvPr/>
        </p:nvSpPr>
        <p:spPr>
          <a:xfrm>
            <a:off x="1851102" y="609599"/>
            <a:ext cx="5441795" cy="523220"/>
          </a:xfrm>
          <a:prstGeom prst="rect">
            <a:avLst/>
          </a:prstGeom>
          <a:noFill/>
        </p:spPr>
        <p:txBody>
          <a:bodyPr wrap="square" rtlCol="0">
            <a:spAutoFit/>
          </a:bodyPr>
          <a:lstStyle/>
          <a:p>
            <a:r>
              <a:rPr lang="en-US" sz="2800" dirty="0">
                <a:latin typeface="Algerian" panose="04020705040A02060702" pitchFamily="82" charset="0"/>
              </a:rPr>
              <a:t>Types of Operating System</a:t>
            </a:r>
          </a:p>
        </p:txBody>
      </p:sp>
      <p:sp>
        <p:nvSpPr>
          <p:cNvPr id="6" name="TextBox 5">
            <a:extLst>
              <a:ext uri="{FF2B5EF4-FFF2-40B4-BE49-F238E27FC236}">
                <a16:creationId xmlns:a16="http://schemas.microsoft.com/office/drawing/2014/main" id="{78A058D5-3EE5-D867-65AD-93D5A6E8D192}"/>
              </a:ext>
            </a:extLst>
          </p:cNvPr>
          <p:cNvSpPr txBox="1"/>
          <p:nvPr/>
        </p:nvSpPr>
        <p:spPr>
          <a:xfrm>
            <a:off x="1557452" y="1561172"/>
            <a:ext cx="6029093" cy="3139321"/>
          </a:xfrm>
          <a:prstGeom prst="rect">
            <a:avLst/>
          </a:prstGeom>
          <a:noFill/>
        </p:spPr>
        <p:txBody>
          <a:bodyPr wrap="square" rtlCol="0">
            <a:spAutoFit/>
          </a:bodyPr>
          <a:lstStyle/>
          <a:p>
            <a:pPr marL="0" indent="0">
              <a:buNone/>
            </a:pPr>
            <a:r>
              <a:rPr lang="en-US" sz="1600" b="1" dirty="0">
                <a:latin typeface="Algerian" panose="04020705040A02060702" pitchFamily="82" charset="0"/>
              </a:rPr>
              <a:t>Single and Multi-user</a:t>
            </a:r>
          </a:p>
          <a:p>
            <a:pPr marL="0" indent="0">
              <a:buNone/>
            </a:pPr>
            <a:endParaRPr lang="en-US" dirty="0">
              <a:latin typeface="+mj-lt"/>
            </a:endParaRPr>
          </a:p>
          <a:p>
            <a:pPr marL="0" indent="0">
              <a:buNone/>
            </a:pPr>
            <a:r>
              <a:rPr lang="en-US" sz="1400" b="0" i="0" dirty="0">
                <a:solidFill>
                  <a:srgbClr val="202122"/>
                </a:solidFill>
                <a:effectLst/>
                <a:latin typeface="Algerian" panose="04020705040A02060702" pitchFamily="82" charset="0"/>
              </a:rPr>
              <a:t>Single-user operating systems have no facilities to distinguish users but may allow multiple programs to run in </a:t>
            </a:r>
            <a:r>
              <a:rPr lang="en-US" sz="1400" b="0" i="0" u="none" strike="noStrike" dirty="0">
                <a:solidFill>
                  <a:srgbClr val="0645AD"/>
                </a:solidFill>
                <a:effectLst/>
                <a:latin typeface="Algerian" panose="04020705040A02060702" pitchFamily="82" charset="0"/>
                <a:hlinkClick r:id="rId2" tooltip="Tandem"/>
              </a:rPr>
              <a:t>tandem</a:t>
            </a:r>
            <a:r>
              <a:rPr lang="en-US" sz="1400" b="0" i="0" dirty="0">
                <a:solidFill>
                  <a:srgbClr val="202122"/>
                </a:solidFill>
                <a:effectLst/>
                <a:latin typeface="Algerian" panose="04020705040A02060702" pitchFamily="82" charset="0"/>
              </a:rPr>
              <a:t>.</a:t>
            </a:r>
            <a:r>
              <a:rPr lang="en-US" sz="1400" b="0" i="0" u="none" strike="noStrike" baseline="30000" dirty="0">
                <a:solidFill>
                  <a:srgbClr val="0645AD"/>
                </a:solidFill>
                <a:effectLst/>
                <a:latin typeface="Algerian" panose="04020705040A02060702" pitchFamily="82" charset="0"/>
                <a:hlinkClick r:id="rId3"/>
              </a:rPr>
              <a:t>[8]</a:t>
            </a:r>
            <a:r>
              <a:rPr lang="en-US" sz="1400" b="0" i="0" dirty="0">
                <a:solidFill>
                  <a:srgbClr val="202122"/>
                </a:solidFill>
                <a:effectLst/>
                <a:latin typeface="Algerian" panose="04020705040A02060702" pitchFamily="82" charset="0"/>
              </a:rPr>
              <a:t> A </a:t>
            </a:r>
            <a:r>
              <a:rPr lang="en-US" sz="1400" b="0" i="0" u="none" strike="noStrike" dirty="0">
                <a:solidFill>
                  <a:srgbClr val="0645AD"/>
                </a:solidFill>
                <a:effectLst/>
                <a:latin typeface="Algerian" panose="04020705040A02060702" pitchFamily="82" charset="0"/>
                <a:hlinkClick r:id="rId4" tooltip="Multi-user"/>
              </a:rPr>
              <a:t>multi-user</a:t>
            </a:r>
            <a:r>
              <a:rPr lang="en-US" sz="1400" b="0" i="0" dirty="0">
                <a:solidFill>
                  <a:srgbClr val="202122"/>
                </a:solidFill>
                <a:effectLst/>
                <a:latin typeface="Algerian" panose="04020705040A02060702" pitchFamily="82" charset="0"/>
              </a:rPr>
              <a:t> operating system extends the basic concept of multi-tasking with facilities that identify processes and resources, such as disk space, belonging to multiple users, and the system permits multiple users to interact with the system at the same time. Time-sharing operating systems schedule tasks for efficient use of the system and may also include accounting software for cost allocation of processor time, mass storage, printing, and other resources to multiple users.</a:t>
            </a:r>
            <a:endParaRPr lang="en-US" sz="1400" dirty="0">
              <a:latin typeface="Algerian" panose="04020705040A02060702" pitchFamily="82" charset="0"/>
            </a:endParaRPr>
          </a:p>
          <a:p>
            <a:endParaRPr lang="en-US" dirty="0"/>
          </a:p>
        </p:txBody>
      </p:sp>
    </p:spTree>
    <p:extLst>
      <p:ext uri="{BB962C8B-B14F-4D97-AF65-F5344CB8AC3E}">
        <p14:creationId xmlns:p14="http://schemas.microsoft.com/office/powerpoint/2010/main" val="334100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97100"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Algerian" panose="04020705040A02060702" pitchFamily="82" charset="0"/>
              </a:rPr>
              <a:t>What is a Computer System?</a:t>
            </a:r>
            <a:endParaRPr sz="3600" dirty="0">
              <a:latin typeface="Algerian" panose="04020705040A02060702" pitchFamily="82" charset="0"/>
            </a:endParaRPr>
          </a:p>
        </p:txBody>
      </p:sp>
      <p:grpSp>
        <p:nvGrpSpPr>
          <p:cNvPr id="366" name="Google Shape;366;p52"/>
          <p:cNvGrpSpPr/>
          <p:nvPr/>
        </p:nvGrpSpPr>
        <p:grpSpPr>
          <a:xfrm>
            <a:off x="1066853" y="1626429"/>
            <a:ext cx="6841470" cy="2600327"/>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17D24D-7EF1-EAFF-CCE9-572086491555}"/>
              </a:ext>
            </a:extLst>
          </p:cNvPr>
          <p:cNvSpPr txBox="1"/>
          <p:nvPr/>
        </p:nvSpPr>
        <p:spPr>
          <a:xfrm>
            <a:off x="1747024" y="624469"/>
            <a:ext cx="5649952" cy="523220"/>
          </a:xfrm>
          <a:prstGeom prst="rect">
            <a:avLst/>
          </a:prstGeom>
          <a:noFill/>
        </p:spPr>
        <p:txBody>
          <a:bodyPr wrap="square" rtlCol="0">
            <a:spAutoFit/>
          </a:bodyPr>
          <a:lstStyle/>
          <a:p>
            <a:r>
              <a:rPr lang="en-US" sz="2800" dirty="0">
                <a:latin typeface="Algerian" panose="04020705040A02060702" pitchFamily="82" charset="0"/>
              </a:rPr>
              <a:t>Types of Operating System</a:t>
            </a:r>
          </a:p>
        </p:txBody>
      </p:sp>
      <p:sp>
        <p:nvSpPr>
          <p:cNvPr id="6" name="TextBox 5">
            <a:extLst>
              <a:ext uri="{FF2B5EF4-FFF2-40B4-BE49-F238E27FC236}">
                <a16:creationId xmlns:a16="http://schemas.microsoft.com/office/drawing/2014/main" id="{525D7DA1-15DE-BBA5-9658-4EF4C3330A82}"/>
              </a:ext>
            </a:extLst>
          </p:cNvPr>
          <p:cNvSpPr txBox="1"/>
          <p:nvPr/>
        </p:nvSpPr>
        <p:spPr>
          <a:xfrm>
            <a:off x="2146610" y="1851102"/>
            <a:ext cx="4850780" cy="1938992"/>
          </a:xfrm>
          <a:prstGeom prst="rect">
            <a:avLst/>
          </a:prstGeom>
          <a:noFill/>
        </p:spPr>
        <p:txBody>
          <a:bodyPr wrap="square" rtlCol="0">
            <a:spAutoFit/>
          </a:bodyPr>
          <a:lstStyle/>
          <a:p>
            <a:pPr marL="0" indent="0">
              <a:buNone/>
            </a:pPr>
            <a:r>
              <a:rPr lang="en-US" sz="1800" b="1" dirty="0">
                <a:latin typeface="Algerian" panose="04020705040A02060702" pitchFamily="82" charset="0"/>
              </a:rPr>
              <a:t>Distributed</a:t>
            </a:r>
          </a:p>
          <a:p>
            <a:pPr marL="0" indent="0">
              <a:buNone/>
            </a:pPr>
            <a:endParaRPr lang="en-US" sz="1800" dirty="0">
              <a:latin typeface="+mj-lt"/>
            </a:endParaRPr>
          </a:p>
          <a:p>
            <a:pPr marL="0" indent="0">
              <a:buNone/>
            </a:pPr>
            <a:r>
              <a:rPr lang="en-US" sz="1400" b="0" i="0" dirty="0">
                <a:solidFill>
                  <a:srgbClr val="202122"/>
                </a:solidFill>
                <a:effectLst/>
                <a:latin typeface="Algerian" panose="04020705040A02060702" pitchFamily="82" charset="0"/>
              </a:rPr>
              <a:t>A </a:t>
            </a:r>
            <a:r>
              <a:rPr lang="en-US" sz="1400" b="0" i="0" u="none" strike="noStrike" dirty="0">
                <a:solidFill>
                  <a:srgbClr val="0645AD"/>
                </a:solidFill>
                <a:effectLst/>
                <a:latin typeface="Algerian" panose="04020705040A02060702" pitchFamily="82" charset="0"/>
                <a:hlinkClick r:id="rId2" tooltip="Distributed operating system"/>
              </a:rPr>
              <a:t>distributed operating system</a:t>
            </a:r>
            <a:r>
              <a:rPr lang="en-US" sz="1400" b="0" i="0" dirty="0">
                <a:solidFill>
                  <a:srgbClr val="202122"/>
                </a:solidFill>
                <a:effectLst/>
                <a:latin typeface="Algerian" panose="04020705040A02060702" pitchFamily="82" charset="0"/>
              </a:rPr>
              <a:t> manages a group of distinct, </a:t>
            </a:r>
            <a:r>
              <a:rPr lang="en-US" sz="1400" b="0" i="0" u="none" strike="noStrike" dirty="0">
                <a:solidFill>
                  <a:srgbClr val="0645AD"/>
                </a:solidFill>
                <a:effectLst/>
                <a:latin typeface="Algerian" panose="04020705040A02060702" pitchFamily="82" charset="0"/>
                <a:hlinkClick r:id="rId3" tooltip="Computer network"/>
              </a:rPr>
              <a:t>networked</a:t>
            </a:r>
            <a:r>
              <a:rPr lang="en-US" sz="1400" b="0" i="0" dirty="0">
                <a:solidFill>
                  <a:srgbClr val="202122"/>
                </a:solidFill>
                <a:effectLst/>
                <a:latin typeface="Algerian" panose="04020705040A02060702" pitchFamily="82" charset="0"/>
              </a:rPr>
              <a:t> computers and makes them appear to be a single computer, as all computations are </a:t>
            </a:r>
            <a:r>
              <a:rPr lang="en-US" sz="1400" b="0" i="0" u="none" strike="noStrike" dirty="0">
                <a:solidFill>
                  <a:srgbClr val="0645AD"/>
                </a:solidFill>
                <a:effectLst/>
                <a:latin typeface="Algerian" panose="04020705040A02060702" pitchFamily="82" charset="0"/>
                <a:hlinkClick r:id="rId4" tooltip="Distributed computing"/>
              </a:rPr>
              <a:t>distributed</a:t>
            </a:r>
            <a:r>
              <a:rPr lang="en-US" sz="1400" b="0" i="0" dirty="0">
                <a:solidFill>
                  <a:srgbClr val="202122"/>
                </a:solidFill>
                <a:effectLst/>
                <a:latin typeface="Algerian" panose="04020705040A02060702" pitchFamily="82" charset="0"/>
              </a:rPr>
              <a:t> (divided amongst the constituent computers).</a:t>
            </a:r>
            <a:r>
              <a:rPr lang="en-US" sz="1400" b="0" i="0" u="none" strike="noStrike" baseline="30000" dirty="0">
                <a:solidFill>
                  <a:srgbClr val="0645AD"/>
                </a:solidFill>
                <a:effectLst/>
                <a:latin typeface="Algerian" panose="04020705040A02060702" pitchFamily="82" charset="0"/>
                <a:hlinkClick r:id="rId5"/>
              </a:rPr>
              <a:t>[9]</a:t>
            </a:r>
            <a:endParaRPr lang="en-US" sz="1600" dirty="0">
              <a:latin typeface="Algerian" panose="04020705040A02060702" pitchFamily="82" charset="0"/>
            </a:endParaRPr>
          </a:p>
          <a:p>
            <a:endParaRPr lang="en-US" dirty="0"/>
          </a:p>
        </p:txBody>
      </p:sp>
    </p:spTree>
    <p:extLst>
      <p:ext uri="{BB962C8B-B14F-4D97-AF65-F5344CB8AC3E}">
        <p14:creationId xmlns:p14="http://schemas.microsoft.com/office/powerpoint/2010/main" val="3624300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6A4B5F-02EF-8222-FC5E-FAE6F7DF3DD1}"/>
              </a:ext>
            </a:extLst>
          </p:cNvPr>
          <p:cNvSpPr txBox="1"/>
          <p:nvPr/>
        </p:nvSpPr>
        <p:spPr>
          <a:xfrm>
            <a:off x="1981200" y="446049"/>
            <a:ext cx="5181600" cy="523220"/>
          </a:xfrm>
          <a:prstGeom prst="rect">
            <a:avLst/>
          </a:prstGeom>
          <a:noFill/>
        </p:spPr>
        <p:txBody>
          <a:bodyPr wrap="square" rtlCol="0">
            <a:spAutoFit/>
          </a:bodyPr>
          <a:lstStyle/>
          <a:p>
            <a:r>
              <a:rPr lang="en-US" sz="2800" dirty="0">
                <a:latin typeface="Algerian" panose="04020705040A02060702" pitchFamily="82" charset="0"/>
              </a:rPr>
              <a:t>Types of Operating System</a:t>
            </a:r>
          </a:p>
        </p:txBody>
      </p:sp>
      <p:sp>
        <p:nvSpPr>
          <p:cNvPr id="8" name="TextBox 7">
            <a:extLst>
              <a:ext uri="{FF2B5EF4-FFF2-40B4-BE49-F238E27FC236}">
                <a16:creationId xmlns:a16="http://schemas.microsoft.com/office/drawing/2014/main" id="{A31CBAB9-5057-3E56-EA24-5B19FC509848}"/>
              </a:ext>
            </a:extLst>
          </p:cNvPr>
          <p:cNvSpPr txBox="1"/>
          <p:nvPr/>
        </p:nvSpPr>
        <p:spPr>
          <a:xfrm>
            <a:off x="1722863" y="1836235"/>
            <a:ext cx="5698273" cy="2369880"/>
          </a:xfrm>
          <a:prstGeom prst="rect">
            <a:avLst/>
          </a:prstGeom>
          <a:noFill/>
        </p:spPr>
        <p:txBody>
          <a:bodyPr wrap="square" rtlCol="0">
            <a:spAutoFit/>
          </a:bodyPr>
          <a:lstStyle/>
          <a:p>
            <a:pPr marL="0" indent="0">
              <a:buNone/>
            </a:pPr>
            <a:r>
              <a:rPr lang="en-US" sz="1800" dirty="0">
                <a:latin typeface="Algerian" panose="04020705040A02060702" pitchFamily="82" charset="0"/>
              </a:rPr>
              <a:t>Embedded</a:t>
            </a:r>
          </a:p>
          <a:p>
            <a:pPr marL="0" indent="0">
              <a:buNone/>
            </a:pPr>
            <a:endParaRPr lang="en-US" sz="1800" dirty="0">
              <a:latin typeface="+mj-lt"/>
            </a:endParaRPr>
          </a:p>
          <a:p>
            <a:pPr marL="0" indent="0">
              <a:buNone/>
            </a:pPr>
            <a:r>
              <a:rPr lang="en-US" sz="1400" b="0" i="0" u="none" strike="noStrike" dirty="0">
                <a:solidFill>
                  <a:srgbClr val="0645AD"/>
                </a:solidFill>
                <a:effectLst/>
                <a:latin typeface="Algerian" panose="04020705040A02060702" pitchFamily="82" charset="0"/>
                <a:hlinkClick r:id="rId2" tooltip="Embedded operating system"/>
              </a:rPr>
              <a:t>Embedded operating systems</a:t>
            </a:r>
            <a:r>
              <a:rPr lang="en-US" sz="1400" b="0" i="0" dirty="0">
                <a:solidFill>
                  <a:srgbClr val="202122"/>
                </a:solidFill>
                <a:effectLst/>
                <a:latin typeface="Algerian" panose="04020705040A02060702" pitchFamily="82" charset="0"/>
              </a:rPr>
              <a:t> are designed to be used in </a:t>
            </a:r>
            <a:r>
              <a:rPr lang="en-US" sz="1400" b="0" i="0" u="none" strike="noStrike" dirty="0">
                <a:solidFill>
                  <a:srgbClr val="0645AD"/>
                </a:solidFill>
                <a:effectLst/>
                <a:latin typeface="Algerian" panose="04020705040A02060702" pitchFamily="82" charset="0"/>
                <a:hlinkClick r:id="rId3" tooltip="Embedded system"/>
              </a:rPr>
              <a:t>embedded computer systems</a:t>
            </a:r>
            <a:r>
              <a:rPr lang="en-US" sz="1400" b="0" i="0" dirty="0">
                <a:solidFill>
                  <a:srgbClr val="202122"/>
                </a:solidFill>
                <a:effectLst/>
                <a:latin typeface="Algerian" panose="04020705040A02060702" pitchFamily="82" charset="0"/>
              </a:rPr>
              <a:t>. They are designed to operate on small machines with less autonomy (e.g. </a:t>
            </a:r>
            <a:r>
              <a:rPr lang="en-US" sz="1400" b="0" i="0" u="none" strike="noStrike" dirty="0">
                <a:solidFill>
                  <a:srgbClr val="0645AD"/>
                </a:solidFill>
                <a:effectLst/>
                <a:latin typeface="Algerian" panose="04020705040A02060702" pitchFamily="82" charset="0"/>
                <a:hlinkClick r:id="rId4" tooltip="Personal digital assistant"/>
              </a:rPr>
              <a:t>PDAs</a:t>
            </a:r>
            <a:r>
              <a:rPr lang="en-US" sz="1400" b="0" i="0" dirty="0">
                <a:solidFill>
                  <a:srgbClr val="202122"/>
                </a:solidFill>
                <a:effectLst/>
                <a:latin typeface="Algerian" panose="04020705040A02060702" pitchFamily="82" charset="0"/>
              </a:rPr>
              <a:t>). They are very compact and extremely efficient by design and are able to operate with a limited amount of resources. </a:t>
            </a:r>
            <a:r>
              <a:rPr lang="en-US" sz="1400" b="0" i="0" u="none" strike="noStrike" dirty="0">
                <a:solidFill>
                  <a:srgbClr val="0645AD"/>
                </a:solidFill>
                <a:effectLst/>
                <a:latin typeface="Algerian" panose="04020705040A02060702" pitchFamily="82" charset="0"/>
                <a:hlinkClick r:id="rId5" tooltip="Windows CE"/>
              </a:rPr>
              <a:t>Windows CE</a:t>
            </a:r>
            <a:r>
              <a:rPr lang="en-US" sz="1400" b="0" i="0" dirty="0">
                <a:solidFill>
                  <a:srgbClr val="202122"/>
                </a:solidFill>
                <a:effectLst/>
                <a:latin typeface="Algerian" panose="04020705040A02060702" pitchFamily="82" charset="0"/>
              </a:rPr>
              <a:t> and </a:t>
            </a:r>
            <a:r>
              <a:rPr lang="en-US" sz="1400" b="0" i="0" u="none" strike="noStrike" dirty="0" err="1">
                <a:solidFill>
                  <a:srgbClr val="0645AD"/>
                </a:solidFill>
                <a:effectLst/>
                <a:latin typeface="Algerian" panose="04020705040A02060702" pitchFamily="82" charset="0"/>
                <a:hlinkClick r:id="rId6" tooltip="Minix 3"/>
              </a:rPr>
              <a:t>Minix</a:t>
            </a:r>
            <a:r>
              <a:rPr lang="en-US" sz="1400" b="0" i="0" u="none" strike="noStrike" dirty="0">
                <a:solidFill>
                  <a:srgbClr val="0645AD"/>
                </a:solidFill>
                <a:effectLst/>
                <a:latin typeface="Algerian" panose="04020705040A02060702" pitchFamily="82" charset="0"/>
                <a:hlinkClick r:id="rId6" tooltip="Minix 3"/>
              </a:rPr>
              <a:t> 3</a:t>
            </a:r>
            <a:r>
              <a:rPr lang="en-US" sz="1400" b="0" i="0" dirty="0">
                <a:solidFill>
                  <a:srgbClr val="202122"/>
                </a:solidFill>
                <a:effectLst/>
                <a:latin typeface="Algerian" panose="04020705040A02060702" pitchFamily="82" charset="0"/>
              </a:rPr>
              <a:t> are some examples of embedded operating systems</a:t>
            </a:r>
            <a:r>
              <a:rPr lang="en-US" sz="1400" b="0" i="0" dirty="0">
                <a:solidFill>
                  <a:srgbClr val="202122"/>
                </a:solidFill>
                <a:effectLst/>
                <a:latin typeface="Arial" panose="020B0604020202020204" pitchFamily="34" charset="0"/>
              </a:rPr>
              <a:t>.</a:t>
            </a:r>
            <a:endParaRPr lang="en-US" sz="1600" dirty="0">
              <a:latin typeface="+mj-lt"/>
            </a:endParaRPr>
          </a:p>
          <a:p>
            <a:endParaRPr lang="en-US" dirty="0"/>
          </a:p>
        </p:txBody>
      </p:sp>
    </p:spTree>
    <p:extLst>
      <p:ext uri="{BB962C8B-B14F-4D97-AF65-F5344CB8AC3E}">
        <p14:creationId xmlns:p14="http://schemas.microsoft.com/office/powerpoint/2010/main" val="2498586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859C4-C39E-DD55-316A-98618D2612A0}"/>
              </a:ext>
            </a:extLst>
          </p:cNvPr>
          <p:cNvSpPr txBox="1"/>
          <p:nvPr/>
        </p:nvSpPr>
        <p:spPr>
          <a:xfrm>
            <a:off x="1839951" y="319669"/>
            <a:ext cx="5464098" cy="523220"/>
          </a:xfrm>
          <a:prstGeom prst="rect">
            <a:avLst/>
          </a:prstGeom>
          <a:noFill/>
        </p:spPr>
        <p:txBody>
          <a:bodyPr wrap="square" rtlCol="0">
            <a:spAutoFit/>
          </a:bodyPr>
          <a:lstStyle/>
          <a:p>
            <a:r>
              <a:rPr lang="en-US" sz="2800" dirty="0">
                <a:latin typeface="Algerian" panose="04020705040A02060702" pitchFamily="82" charset="0"/>
              </a:rPr>
              <a:t>Types of Operating System</a:t>
            </a:r>
          </a:p>
        </p:txBody>
      </p:sp>
      <p:sp>
        <p:nvSpPr>
          <p:cNvPr id="7" name="TextBox 6">
            <a:extLst>
              <a:ext uri="{FF2B5EF4-FFF2-40B4-BE49-F238E27FC236}">
                <a16:creationId xmlns:a16="http://schemas.microsoft.com/office/drawing/2014/main" id="{9B509347-D1C1-3EE3-8BCC-C36064A44BAE}"/>
              </a:ext>
            </a:extLst>
          </p:cNvPr>
          <p:cNvSpPr txBox="1"/>
          <p:nvPr/>
        </p:nvSpPr>
        <p:spPr>
          <a:xfrm>
            <a:off x="1839951" y="1293541"/>
            <a:ext cx="5464098" cy="3046988"/>
          </a:xfrm>
          <a:prstGeom prst="rect">
            <a:avLst/>
          </a:prstGeom>
          <a:noFill/>
        </p:spPr>
        <p:txBody>
          <a:bodyPr wrap="square" rtlCol="0">
            <a:spAutoFit/>
          </a:bodyPr>
          <a:lstStyle/>
          <a:p>
            <a:pPr marL="0" indent="0">
              <a:buNone/>
            </a:pPr>
            <a:r>
              <a:rPr lang="en-US" sz="2000" b="1" dirty="0">
                <a:latin typeface="Algerian" panose="04020705040A02060702" pitchFamily="82" charset="0"/>
              </a:rPr>
              <a:t>Real-time</a:t>
            </a:r>
          </a:p>
          <a:p>
            <a:pPr marL="0" indent="0">
              <a:buNone/>
            </a:pPr>
            <a:endParaRPr lang="en-US" sz="1800" dirty="0">
              <a:latin typeface="+mj-lt"/>
            </a:endParaRPr>
          </a:p>
          <a:p>
            <a:pPr marL="0" indent="0">
              <a:buNone/>
            </a:pPr>
            <a:r>
              <a:rPr lang="en-US" sz="1400" b="0" i="0" dirty="0">
                <a:solidFill>
                  <a:srgbClr val="202122"/>
                </a:solidFill>
                <a:effectLst/>
                <a:latin typeface="Algerian" panose="04020705040A02060702" pitchFamily="82" charset="0"/>
              </a:rPr>
              <a:t>A </a:t>
            </a:r>
            <a:r>
              <a:rPr lang="en-US" sz="1400" b="0" i="0" u="none" strike="noStrike" dirty="0">
                <a:solidFill>
                  <a:srgbClr val="0645AD"/>
                </a:solidFill>
                <a:effectLst/>
                <a:latin typeface="Algerian" panose="04020705040A02060702" pitchFamily="82" charset="0"/>
                <a:hlinkClick r:id="rId2" tooltip="Real-time operating system"/>
              </a:rPr>
              <a:t>real-time operating system</a:t>
            </a:r>
            <a:r>
              <a:rPr lang="en-US" sz="1400" b="0" i="0" dirty="0">
                <a:solidFill>
                  <a:srgbClr val="202122"/>
                </a:solidFill>
                <a:effectLst/>
                <a:latin typeface="Algerian" panose="04020705040A02060702" pitchFamily="82" charset="0"/>
              </a:rPr>
              <a:t> is an operating system that guarantees to process </a:t>
            </a:r>
            <a:r>
              <a:rPr lang="en-US" sz="1400" b="0" i="0" u="none" strike="noStrike" dirty="0">
                <a:solidFill>
                  <a:srgbClr val="0645AD"/>
                </a:solidFill>
                <a:effectLst/>
                <a:latin typeface="Algerian" panose="04020705040A02060702" pitchFamily="82" charset="0"/>
                <a:hlinkClick r:id="rId3" tooltip="Event (computing)"/>
              </a:rPr>
              <a:t>events</a:t>
            </a:r>
            <a:r>
              <a:rPr lang="en-US" sz="1400" b="0" i="0" dirty="0">
                <a:solidFill>
                  <a:srgbClr val="202122"/>
                </a:solidFill>
                <a:effectLst/>
                <a:latin typeface="Algerian" panose="04020705040A02060702" pitchFamily="82" charset="0"/>
              </a:rPr>
              <a:t> or data by a specific moment in time. A real-time operating system may be single- or multi-tasking, but when multitasking, it uses specialized scheduling algorithms so that a </a:t>
            </a:r>
            <a:r>
              <a:rPr lang="en-US" sz="1400" b="0" i="0" u="none" strike="noStrike" dirty="0">
                <a:solidFill>
                  <a:srgbClr val="0645AD"/>
                </a:solidFill>
                <a:effectLst/>
                <a:latin typeface="Algerian" panose="04020705040A02060702" pitchFamily="82" charset="0"/>
                <a:hlinkClick r:id="rId4" tooltip="Deterministic system"/>
              </a:rPr>
              <a:t>deterministic</a:t>
            </a:r>
            <a:r>
              <a:rPr lang="en-US" sz="1400" b="0" i="0" dirty="0">
                <a:solidFill>
                  <a:srgbClr val="202122"/>
                </a:solidFill>
                <a:effectLst/>
                <a:latin typeface="Algerian" panose="04020705040A02060702" pitchFamily="82" charset="0"/>
              </a:rPr>
              <a:t> nature of behavior is achieved. Such an event-driven system switches between tasks based on their priorities or external events, whereas time-sharing operating systems switch tasks based on clock </a:t>
            </a:r>
            <a:r>
              <a:rPr lang="en-US" sz="1400" b="0" i="0" u="none" strike="noStrike" dirty="0">
                <a:solidFill>
                  <a:srgbClr val="0645AD"/>
                </a:solidFill>
                <a:effectLst/>
                <a:latin typeface="Algerian" panose="04020705040A02060702" pitchFamily="82" charset="0"/>
                <a:hlinkClick r:id="rId5" tooltip="Interrupt"/>
              </a:rPr>
              <a:t>interrupts</a:t>
            </a:r>
            <a:r>
              <a:rPr lang="en-US" sz="1400" b="0" i="0" dirty="0">
                <a:solidFill>
                  <a:srgbClr val="202122"/>
                </a:solidFill>
                <a:effectLst/>
                <a:latin typeface="Algerian" panose="04020705040A02060702" pitchFamily="82" charset="0"/>
              </a:rPr>
              <a:t>.</a:t>
            </a:r>
            <a:endParaRPr lang="en-US" sz="1600" dirty="0">
              <a:latin typeface="Algerian" panose="04020705040A02060702" pitchFamily="82" charset="0"/>
            </a:endParaRPr>
          </a:p>
          <a:p>
            <a:endParaRPr lang="en-US" dirty="0"/>
          </a:p>
        </p:txBody>
      </p:sp>
    </p:spTree>
    <p:extLst>
      <p:ext uri="{BB962C8B-B14F-4D97-AF65-F5344CB8AC3E}">
        <p14:creationId xmlns:p14="http://schemas.microsoft.com/office/powerpoint/2010/main" val="1933012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5AA717-09EB-A2B8-3C4B-3A28C6086064}"/>
              </a:ext>
            </a:extLst>
          </p:cNvPr>
          <p:cNvSpPr txBox="1"/>
          <p:nvPr/>
        </p:nvSpPr>
        <p:spPr>
          <a:xfrm>
            <a:off x="1958898" y="460917"/>
            <a:ext cx="5226204" cy="523220"/>
          </a:xfrm>
          <a:prstGeom prst="rect">
            <a:avLst/>
          </a:prstGeom>
          <a:noFill/>
        </p:spPr>
        <p:txBody>
          <a:bodyPr wrap="square" rtlCol="0">
            <a:spAutoFit/>
          </a:bodyPr>
          <a:lstStyle/>
          <a:p>
            <a:r>
              <a:rPr lang="en-US" sz="2800" dirty="0">
                <a:latin typeface="Algerian" panose="04020705040A02060702" pitchFamily="82" charset="0"/>
              </a:rPr>
              <a:t>Types of Operating System</a:t>
            </a:r>
          </a:p>
        </p:txBody>
      </p:sp>
      <p:sp>
        <p:nvSpPr>
          <p:cNvPr id="9" name="TextBox 8">
            <a:extLst>
              <a:ext uri="{FF2B5EF4-FFF2-40B4-BE49-F238E27FC236}">
                <a16:creationId xmlns:a16="http://schemas.microsoft.com/office/drawing/2014/main" id="{955F9D22-F293-609F-9E28-7FB6CA8660B8}"/>
              </a:ext>
            </a:extLst>
          </p:cNvPr>
          <p:cNvSpPr txBox="1"/>
          <p:nvPr/>
        </p:nvSpPr>
        <p:spPr>
          <a:xfrm>
            <a:off x="1947747" y="1637286"/>
            <a:ext cx="5248506" cy="2369880"/>
          </a:xfrm>
          <a:prstGeom prst="rect">
            <a:avLst/>
          </a:prstGeom>
          <a:noFill/>
        </p:spPr>
        <p:txBody>
          <a:bodyPr wrap="square">
            <a:spAutoFit/>
          </a:bodyPr>
          <a:lstStyle/>
          <a:p>
            <a:pPr marL="0" indent="0">
              <a:buNone/>
            </a:pPr>
            <a:r>
              <a:rPr lang="en-US" sz="1800" dirty="0">
                <a:latin typeface="Algerian" panose="04020705040A02060702" pitchFamily="82" charset="0"/>
              </a:rPr>
              <a:t>Library</a:t>
            </a:r>
          </a:p>
          <a:p>
            <a:pPr marL="0" indent="0">
              <a:buNone/>
            </a:pPr>
            <a:endParaRPr lang="en-US" sz="1800" dirty="0">
              <a:latin typeface="+mj-lt"/>
            </a:endParaRPr>
          </a:p>
          <a:p>
            <a:pPr marL="0" indent="0">
              <a:buNone/>
            </a:pPr>
            <a:r>
              <a:rPr lang="en-US" b="0" i="0" dirty="0">
                <a:solidFill>
                  <a:srgbClr val="202122"/>
                </a:solidFill>
                <a:effectLst/>
                <a:latin typeface="Algerian" panose="04020705040A02060702" pitchFamily="82" charset="0"/>
              </a:rPr>
              <a:t>A library operating system is one in which the services that a typical operating system provides, such as networking, are provided in the form of </a:t>
            </a:r>
            <a:r>
              <a:rPr lang="en-US" b="0" i="0" u="none" strike="noStrike" dirty="0">
                <a:solidFill>
                  <a:srgbClr val="0645AD"/>
                </a:solidFill>
                <a:effectLst/>
                <a:latin typeface="Algerian" panose="04020705040A02060702" pitchFamily="82" charset="0"/>
                <a:hlinkClick r:id="rId2" tooltip="Library (computing)"/>
              </a:rPr>
              <a:t>libraries</a:t>
            </a:r>
            <a:r>
              <a:rPr lang="en-US" b="0" i="0" dirty="0">
                <a:solidFill>
                  <a:srgbClr val="202122"/>
                </a:solidFill>
                <a:effectLst/>
                <a:latin typeface="Algerian" panose="04020705040A02060702" pitchFamily="82" charset="0"/>
              </a:rPr>
              <a:t> and composed with the application and configuration code to construct a </a:t>
            </a:r>
            <a:r>
              <a:rPr lang="en-US" b="0" i="0" u="none" strike="noStrike" dirty="0" err="1">
                <a:solidFill>
                  <a:srgbClr val="0645AD"/>
                </a:solidFill>
                <a:effectLst/>
                <a:latin typeface="Algerian" panose="04020705040A02060702" pitchFamily="82" charset="0"/>
                <a:hlinkClick r:id="rId3" tooltip="Unikernel"/>
              </a:rPr>
              <a:t>unikernel</a:t>
            </a:r>
            <a:r>
              <a:rPr lang="en-US" b="0" i="0" dirty="0">
                <a:solidFill>
                  <a:srgbClr val="202122"/>
                </a:solidFill>
                <a:effectLst/>
                <a:latin typeface="Algerian" panose="04020705040A02060702" pitchFamily="82" charset="0"/>
              </a:rPr>
              <a:t>: a specialized, </a:t>
            </a:r>
            <a:r>
              <a:rPr lang="en-US" b="0" i="0" u="none" strike="noStrike" dirty="0">
                <a:solidFill>
                  <a:srgbClr val="0645AD"/>
                </a:solidFill>
                <a:effectLst/>
                <a:latin typeface="Algerian" panose="04020705040A02060702" pitchFamily="82" charset="0"/>
                <a:hlinkClick r:id="rId4" tooltip="Single address space operating system"/>
              </a:rPr>
              <a:t>single address space</a:t>
            </a:r>
            <a:r>
              <a:rPr lang="en-US" b="0" i="0" dirty="0">
                <a:solidFill>
                  <a:srgbClr val="202122"/>
                </a:solidFill>
                <a:effectLst/>
                <a:latin typeface="Algerian" panose="04020705040A02060702" pitchFamily="82" charset="0"/>
              </a:rPr>
              <a:t>, machine image that can be deployed to cloud or embedded environments</a:t>
            </a:r>
            <a:endParaRPr lang="en-US" sz="1600" dirty="0">
              <a:latin typeface="Algerian" panose="04020705040A02060702" pitchFamily="82" charset="0"/>
            </a:endParaRPr>
          </a:p>
        </p:txBody>
      </p:sp>
    </p:spTree>
    <p:extLst>
      <p:ext uri="{BB962C8B-B14F-4D97-AF65-F5344CB8AC3E}">
        <p14:creationId xmlns:p14="http://schemas.microsoft.com/office/powerpoint/2010/main" val="95809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B5D91D-4248-E198-3F03-B994785746F5}"/>
              </a:ext>
            </a:extLst>
          </p:cNvPr>
          <p:cNvSpPr txBox="1"/>
          <p:nvPr/>
        </p:nvSpPr>
        <p:spPr>
          <a:xfrm>
            <a:off x="1356731" y="646771"/>
            <a:ext cx="6430537" cy="830997"/>
          </a:xfrm>
          <a:prstGeom prst="rect">
            <a:avLst/>
          </a:prstGeom>
          <a:noFill/>
        </p:spPr>
        <p:txBody>
          <a:bodyPr wrap="square" rtlCol="0">
            <a:spAutoFit/>
          </a:bodyPr>
          <a:lstStyle/>
          <a:p>
            <a:r>
              <a:rPr lang="en-US" altLang="zh-TW" sz="2400" dirty="0">
                <a:latin typeface="Algerian" panose="04020705040A02060702" pitchFamily="82" charset="0"/>
              </a:rPr>
              <a:t>Computer software: Operating system</a:t>
            </a:r>
            <a:br>
              <a:rPr lang="en-US" altLang="zh-TW" sz="2400" dirty="0">
                <a:latin typeface="Algerian" panose="04020705040A02060702" pitchFamily="82" charset="0"/>
              </a:rPr>
            </a:br>
            <a:endParaRPr lang="en-US" sz="2400" dirty="0">
              <a:latin typeface="Algerian" panose="04020705040A02060702" pitchFamily="82" charset="0"/>
            </a:endParaRPr>
          </a:p>
        </p:txBody>
      </p:sp>
      <p:sp>
        <p:nvSpPr>
          <p:cNvPr id="6" name="TextBox 5">
            <a:extLst>
              <a:ext uri="{FF2B5EF4-FFF2-40B4-BE49-F238E27FC236}">
                <a16:creationId xmlns:a16="http://schemas.microsoft.com/office/drawing/2014/main" id="{60E66F28-964B-080F-53E5-B483A8FAC347}"/>
              </a:ext>
            </a:extLst>
          </p:cNvPr>
          <p:cNvSpPr txBox="1"/>
          <p:nvPr/>
        </p:nvSpPr>
        <p:spPr>
          <a:xfrm>
            <a:off x="3055435" y="2029522"/>
            <a:ext cx="3278458" cy="2031325"/>
          </a:xfrm>
          <a:prstGeom prst="rect">
            <a:avLst/>
          </a:prstGeom>
          <a:noFill/>
        </p:spPr>
        <p:txBody>
          <a:bodyPr wrap="square" rtlCol="0">
            <a:spAutoFit/>
          </a:bodyPr>
          <a:lstStyle/>
          <a:p>
            <a:pPr marL="0" indent="0">
              <a:buNone/>
            </a:pPr>
            <a:r>
              <a:rPr lang="en-US" altLang="zh-TW" dirty="0">
                <a:latin typeface="Algerian" panose="04020705040A02060702" pitchFamily="82" charset="0"/>
              </a:rPr>
              <a:t>What is operation system(OS)</a:t>
            </a:r>
          </a:p>
          <a:p>
            <a:pPr marL="0" indent="0">
              <a:buNone/>
            </a:pPr>
            <a:endParaRPr lang="en-US" altLang="zh-TW" dirty="0">
              <a:latin typeface="Algerian" panose="04020705040A02060702" pitchFamily="82" charset="0"/>
            </a:endParaRPr>
          </a:p>
          <a:p>
            <a:pPr marL="0" indent="0">
              <a:buNone/>
            </a:pPr>
            <a:r>
              <a:rPr lang="en-US" altLang="zh-TW" dirty="0">
                <a:latin typeface="Algerian" panose="04020705040A02060702" pitchFamily="82" charset="0"/>
              </a:rPr>
              <a:t>kind of OS:</a:t>
            </a:r>
          </a:p>
          <a:p>
            <a:pPr marL="0" indent="0">
              <a:buNone/>
            </a:pPr>
            <a:endParaRPr lang="en-US" altLang="zh-TW" dirty="0">
              <a:latin typeface="Algerian" panose="04020705040A02060702" pitchFamily="82" charset="0"/>
            </a:endParaRPr>
          </a:p>
          <a:p>
            <a:pPr marL="0" indent="0">
              <a:buNone/>
            </a:pPr>
            <a:r>
              <a:rPr lang="en-US" altLang="zh-TW" dirty="0">
                <a:latin typeface="Algerian" panose="04020705040A02060702" pitchFamily="82" charset="0"/>
              </a:rPr>
              <a:t>Service/Function provided by OS</a:t>
            </a:r>
          </a:p>
          <a:p>
            <a:pPr marL="0" indent="0">
              <a:buNone/>
            </a:pPr>
            <a:r>
              <a:rPr lang="en-US" altLang="zh-TW" dirty="0">
                <a:latin typeface="Algerian" panose="04020705040A02060702" pitchFamily="82" charset="0"/>
              </a:rPr>
              <a:t>Windows operating system</a:t>
            </a:r>
          </a:p>
          <a:p>
            <a:pPr marL="0" indent="0">
              <a:buNone/>
            </a:pPr>
            <a:r>
              <a:rPr lang="en-US" altLang="zh-TW" dirty="0" err="1">
                <a:latin typeface="Algerian" panose="04020705040A02060702" pitchFamily="82" charset="0"/>
              </a:rPr>
              <a:t>linux</a:t>
            </a:r>
            <a:r>
              <a:rPr lang="en-US" altLang="zh-TW" dirty="0">
                <a:latin typeface="Algerian" panose="04020705040A02060702" pitchFamily="82" charset="0"/>
              </a:rPr>
              <a:t> operating system</a:t>
            </a:r>
            <a:endParaRPr lang="zh-TW" altLang="en-US" dirty="0">
              <a:latin typeface="Algerian" panose="04020705040A02060702" pitchFamily="82" charset="0"/>
            </a:endParaRPr>
          </a:p>
          <a:p>
            <a:pPr marL="0" indent="0">
              <a:buNone/>
            </a:pPr>
            <a:endParaRPr lang="en-US" dirty="0">
              <a:latin typeface="Algerian" panose="04020705040A02060702" pitchFamily="82" charset="0"/>
            </a:endParaRPr>
          </a:p>
          <a:p>
            <a:endParaRPr lang="en-US" dirty="0">
              <a:latin typeface="Algerian" panose="04020705040A02060702" pitchFamily="82" charset="0"/>
            </a:endParaRPr>
          </a:p>
        </p:txBody>
      </p:sp>
    </p:spTree>
    <p:extLst>
      <p:ext uri="{BB962C8B-B14F-4D97-AF65-F5344CB8AC3E}">
        <p14:creationId xmlns:p14="http://schemas.microsoft.com/office/powerpoint/2010/main" val="1548514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324257" y="916744"/>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txBox="1">
            <a:spLocks noGrp="1"/>
          </p:cNvSpPr>
          <p:nvPr>
            <p:ph type="subTitle" idx="1"/>
          </p:nvPr>
        </p:nvSpPr>
        <p:spPr>
          <a:xfrm>
            <a:off x="1340854" y="2254575"/>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Operating System </a:t>
            </a:r>
          </a:p>
          <a:p>
            <a:pPr marL="0" lvl="0" indent="0" algn="ctr" rtl="0">
              <a:spcBef>
                <a:spcPts val="0"/>
              </a:spcBef>
              <a:spcAft>
                <a:spcPts val="0"/>
              </a:spcAft>
              <a:buNone/>
            </a:pPr>
            <a:r>
              <a:rPr lang="en-US" sz="3600" dirty="0">
                <a:latin typeface="Algerian" panose="04020705040A02060702" pitchFamily="82" charset="0"/>
              </a:rPr>
              <a:t>- Examples</a:t>
            </a:r>
          </a:p>
        </p:txBody>
      </p:sp>
      <p:grpSp>
        <p:nvGrpSpPr>
          <p:cNvPr id="366" name="Google Shape;366;p52"/>
          <p:cNvGrpSpPr/>
          <p:nvPr/>
        </p:nvGrpSpPr>
        <p:grpSpPr>
          <a:xfrm>
            <a:off x="931368" y="1758462"/>
            <a:ext cx="6841470" cy="2319124"/>
            <a:chOff x="1066853" y="1271586"/>
            <a:chExt cx="6841470" cy="2600327"/>
          </a:xfrm>
        </p:grpSpPr>
        <p:grpSp>
          <p:nvGrpSpPr>
            <p:cNvPr id="367" name="Google Shape;367;p52"/>
            <p:cNvGrpSpPr/>
            <p:nvPr/>
          </p:nvGrpSpPr>
          <p:grpSpPr>
            <a:xfrm>
              <a:off x="1066853" y="1271586"/>
              <a:ext cx="6610047" cy="270965"/>
              <a:chOff x="1066853" y="1335062"/>
              <a:chExt cx="6610047" cy="270965"/>
            </a:xfrm>
          </p:grpSpPr>
          <p:cxnSp>
            <p:nvCxnSpPr>
              <p:cNvPr id="368" name="Google Shape;368;p52"/>
              <p:cNvCxnSpPr/>
              <p:nvPr/>
            </p:nvCxnSpPr>
            <p:spPr>
              <a:xfrm>
                <a:off x="1302500" y="1470550"/>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69160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395396" y="2530130"/>
            <a:ext cx="6168787" cy="1700712"/>
          </a:xfrm>
          <a:prstGeom prst="rect">
            <a:avLst/>
          </a:prstGeom>
        </p:spPr>
        <p:txBody>
          <a:bodyPr spcFirstLastPara="1" wrap="square" lIns="91425" tIns="91425" rIns="91425" bIns="91425" anchor="t" anchorCtr="0">
            <a:noAutofit/>
          </a:bodyPr>
          <a:lstStyle/>
          <a:p>
            <a:pPr algn="just"/>
            <a:r>
              <a:rPr lang="en-US" sz="1800" b="0" i="0" dirty="0">
                <a:solidFill>
                  <a:srgbClr val="000000"/>
                </a:solidFill>
                <a:effectLst/>
                <a:latin typeface="Book Antiqua" panose="02040602050305030304" pitchFamily="18" charset="0"/>
              </a:rPr>
              <a:t>This is one of the most popular and commercial operating systems developed and marketed by Microsoft. It has different versions in the market like Windows 8, Windows 10 </a:t>
            </a:r>
            <a:r>
              <a:rPr lang="en-US" sz="1800" b="0" i="0" dirty="0" err="1">
                <a:solidFill>
                  <a:srgbClr val="000000"/>
                </a:solidFill>
                <a:effectLst/>
                <a:latin typeface="Book Antiqua" panose="02040602050305030304" pitchFamily="18" charset="0"/>
              </a:rPr>
              <a:t>etc</a:t>
            </a:r>
            <a:r>
              <a:rPr lang="en-US" sz="1800" b="0" i="0" dirty="0">
                <a:solidFill>
                  <a:srgbClr val="000000"/>
                </a:solidFill>
                <a:effectLst/>
                <a:latin typeface="Book Antiqua" panose="02040602050305030304" pitchFamily="18" charset="0"/>
              </a:rPr>
              <a:t> and most of them are paid.</a:t>
            </a:r>
            <a:endParaRPr lang="en-US" sz="3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626721" y="1791583"/>
            <a:ext cx="4577316" cy="523220"/>
          </a:xfrm>
          <a:prstGeom prst="rect">
            <a:avLst/>
          </a:prstGeom>
          <a:noFill/>
        </p:spPr>
        <p:txBody>
          <a:bodyPr wrap="square">
            <a:spAutoFit/>
          </a:bodyPr>
          <a:lstStyle/>
          <a:p>
            <a:r>
              <a:rPr lang="en-US" sz="2800" dirty="0">
                <a:latin typeface="Algerian" panose="04020705040A02060702" pitchFamily="82" charset="0"/>
              </a:rPr>
              <a:t>Microsoft Windows</a:t>
            </a:r>
          </a:p>
        </p:txBody>
      </p:sp>
    </p:spTree>
    <p:extLst>
      <p:ext uri="{BB962C8B-B14F-4D97-AF65-F5344CB8AC3E}">
        <p14:creationId xmlns:p14="http://schemas.microsoft.com/office/powerpoint/2010/main" val="1095061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EC24-F5D1-1180-925D-6362E2CB89A2}"/>
              </a:ext>
            </a:extLst>
          </p:cNvPr>
          <p:cNvSpPr>
            <a:spLocks noGrp="1"/>
          </p:cNvSpPr>
          <p:nvPr>
            <p:ph type="title"/>
          </p:nvPr>
        </p:nvSpPr>
        <p:spPr>
          <a:xfrm>
            <a:off x="1494750" y="136946"/>
            <a:ext cx="6154500" cy="792322"/>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a:extLst>
              <a:ext uri="{FF2B5EF4-FFF2-40B4-BE49-F238E27FC236}">
                <a16:creationId xmlns:a16="http://schemas.microsoft.com/office/drawing/2014/main" id="{1325FC77-10FD-8931-3A24-620428054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114"/>
          <a:stretch/>
        </p:blipFill>
        <p:spPr bwMode="auto">
          <a:xfrm>
            <a:off x="2159007" y="1063083"/>
            <a:ext cx="4825986" cy="35866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625BF3-7F07-A81F-F6C8-72B4DCD29A10}"/>
              </a:ext>
            </a:extLst>
          </p:cNvPr>
          <p:cNvSpPr txBox="1"/>
          <p:nvPr/>
        </p:nvSpPr>
        <p:spPr>
          <a:xfrm>
            <a:off x="408877" y="2141034"/>
            <a:ext cx="1360450" cy="1600438"/>
          </a:xfrm>
          <a:prstGeom prst="rect">
            <a:avLst/>
          </a:prstGeom>
          <a:noFill/>
        </p:spPr>
        <p:txBody>
          <a:bodyPr wrap="square" rtlCol="0">
            <a:spAutoFit/>
          </a:bodyPr>
          <a:lstStyle/>
          <a:p>
            <a:r>
              <a:rPr lang="en-US" dirty="0">
                <a:latin typeface="Algerian" panose="04020705040A02060702" pitchFamily="82" charset="0"/>
              </a:rPr>
              <a:t>Windows 1.0 (first version) released in 1990</a:t>
            </a:r>
          </a:p>
          <a:p>
            <a:endParaRPr lang="en-US" dirty="0">
              <a:latin typeface="Algerian" panose="04020705040A02060702" pitchFamily="82" charset="0"/>
            </a:endParaRPr>
          </a:p>
          <a:p>
            <a:endParaRPr lang="en-US" dirty="0">
              <a:latin typeface="Algerian" panose="04020705040A02060702" pitchFamily="82" charset="0"/>
            </a:endParaRPr>
          </a:p>
        </p:txBody>
      </p:sp>
    </p:spTree>
    <p:extLst>
      <p:ext uri="{BB962C8B-B14F-4D97-AF65-F5344CB8AC3E}">
        <p14:creationId xmlns:p14="http://schemas.microsoft.com/office/powerpoint/2010/main" val="3609752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FE2E-2D30-E1DD-2613-B4C3775FD8BE}"/>
              </a:ext>
            </a:extLst>
          </p:cNvPr>
          <p:cNvSpPr>
            <a:spLocks noGrp="1"/>
          </p:cNvSpPr>
          <p:nvPr>
            <p:ph type="title"/>
          </p:nvPr>
        </p:nvSpPr>
        <p:spPr>
          <a:xfrm>
            <a:off x="1494750" y="55171"/>
            <a:ext cx="6154500" cy="710546"/>
          </a:xfrm>
        </p:spPr>
        <p:txBody>
          <a:bodyPr/>
          <a:lstStyle/>
          <a:p>
            <a:r>
              <a:rPr lang="en-US" altLang="zh-TW" u="sng" dirty="0">
                <a:latin typeface="Algerian" panose="04020705040A02060702" pitchFamily="82" charset="0"/>
              </a:rPr>
              <a:t>MICROSOFT WINDOWS</a:t>
            </a:r>
            <a:endParaRPr lang="en-US" dirty="0"/>
          </a:p>
        </p:txBody>
      </p:sp>
      <p:pic>
        <p:nvPicPr>
          <p:cNvPr id="3" name="Picture 2" descr="Screenshot of Windows 2.0.">
            <a:extLst>
              <a:ext uri="{FF2B5EF4-FFF2-40B4-BE49-F238E27FC236}">
                <a16:creationId xmlns:a16="http://schemas.microsoft.com/office/drawing/2014/main" id="{F938A509-73A2-7213-C752-734CF8DB9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77"/>
          <a:stretch/>
        </p:blipFill>
        <p:spPr bwMode="auto">
          <a:xfrm>
            <a:off x="2272699" y="765717"/>
            <a:ext cx="4598602" cy="3470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35979-0F21-465A-6D22-011A4C4147EB}"/>
              </a:ext>
            </a:extLst>
          </p:cNvPr>
          <p:cNvSpPr txBox="1"/>
          <p:nvPr/>
        </p:nvSpPr>
        <p:spPr>
          <a:xfrm>
            <a:off x="2720898" y="4377783"/>
            <a:ext cx="3702204" cy="307777"/>
          </a:xfrm>
          <a:prstGeom prst="rect">
            <a:avLst/>
          </a:prstGeom>
          <a:noFill/>
        </p:spPr>
        <p:txBody>
          <a:bodyPr wrap="square" rtlCol="0">
            <a:spAutoFit/>
          </a:bodyPr>
          <a:lstStyle/>
          <a:p>
            <a:r>
              <a:rPr lang="en-US" sz="1400" b="0" i="0" dirty="0">
                <a:solidFill>
                  <a:srgbClr val="444444"/>
                </a:solidFill>
                <a:effectLst/>
                <a:latin typeface="Algerian" panose="04020705040A02060702" pitchFamily="82" charset="0"/>
              </a:rPr>
              <a:t>1987 Microsoft released Windows 2.0</a:t>
            </a:r>
            <a:endParaRPr lang="en-US" dirty="0">
              <a:latin typeface="Algerian" panose="04020705040A02060702" pitchFamily="82" charset="0"/>
            </a:endParaRPr>
          </a:p>
        </p:txBody>
      </p:sp>
    </p:spTree>
    <p:extLst>
      <p:ext uri="{BB962C8B-B14F-4D97-AF65-F5344CB8AC3E}">
        <p14:creationId xmlns:p14="http://schemas.microsoft.com/office/powerpoint/2010/main" val="1034316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668F-7921-FCAA-A2C8-83B120E88314}"/>
              </a:ext>
            </a:extLst>
          </p:cNvPr>
          <p:cNvSpPr>
            <a:spLocks noGrp="1"/>
          </p:cNvSpPr>
          <p:nvPr>
            <p:ph type="title"/>
          </p:nvPr>
        </p:nvSpPr>
        <p:spPr>
          <a:xfrm>
            <a:off x="1494750" y="174117"/>
            <a:ext cx="6154500" cy="755152"/>
          </a:xfrm>
        </p:spPr>
        <p:txBody>
          <a:bodyPr/>
          <a:lstStyle/>
          <a:p>
            <a:r>
              <a:rPr lang="en-US" altLang="zh-TW" u="sng" dirty="0">
                <a:latin typeface="Algerian" panose="04020705040A02060702" pitchFamily="82" charset="0"/>
              </a:rPr>
              <a:t>MICROSOFT WINDOWS</a:t>
            </a:r>
            <a:endParaRPr lang="en-US" dirty="0"/>
          </a:p>
        </p:txBody>
      </p:sp>
      <p:pic>
        <p:nvPicPr>
          <p:cNvPr id="3" name="Picture 4">
            <a:extLst>
              <a:ext uri="{FF2B5EF4-FFF2-40B4-BE49-F238E27FC236}">
                <a16:creationId xmlns:a16="http://schemas.microsoft.com/office/drawing/2014/main" id="{9EB97C08-424C-0BE9-ECC1-FC724321B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422" y="981593"/>
            <a:ext cx="4419156" cy="3462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4CB67F-72D9-57A7-5F70-85DEE6BF2BB7}"/>
              </a:ext>
            </a:extLst>
          </p:cNvPr>
          <p:cNvSpPr txBox="1"/>
          <p:nvPr/>
        </p:nvSpPr>
        <p:spPr>
          <a:xfrm>
            <a:off x="3140927" y="4620280"/>
            <a:ext cx="2862146" cy="523220"/>
          </a:xfrm>
          <a:prstGeom prst="rect">
            <a:avLst/>
          </a:prstGeom>
          <a:noFill/>
        </p:spPr>
        <p:txBody>
          <a:bodyPr wrap="square" rtlCol="0">
            <a:spAutoFit/>
          </a:bodyPr>
          <a:lstStyle/>
          <a:p>
            <a:r>
              <a:rPr lang="en-US" dirty="0">
                <a:latin typeface="Algerian" panose="04020705040A02060702" pitchFamily="82" charset="0"/>
              </a:rPr>
              <a:t>Windows 3.0 released in 1990</a:t>
            </a:r>
          </a:p>
          <a:p>
            <a:endParaRPr lang="en-US" dirty="0">
              <a:latin typeface="Algerian" panose="04020705040A02060702" pitchFamily="82" charset="0"/>
            </a:endParaRPr>
          </a:p>
        </p:txBody>
      </p:sp>
    </p:spTree>
    <p:extLst>
      <p:ext uri="{BB962C8B-B14F-4D97-AF65-F5344CB8AC3E}">
        <p14:creationId xmlns:p14="http://schemas.microsoft.com/office/powerpoint/2010/main" val="40569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50"/>
          <p:cNvSpPr txBox="1">
            <a:spLocks noGrp="1"/>
          </p:cNvSpPr>
          <p:nvPr>
            <p:ph type="subTitle" idx="1"/>
          </p:nvPr>
        </p:nvSpPr>
        <p:spPr>
          <a:xfrm>
            <a:off x="3356389" y="860755"/>
            <a:ext cx="5074200" cy="3110579"/>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500" dirty="0">
                <a:latin typeface="Book Antiqua" panose="02040602050305030304" pitchFamily="18" charset="0"/>
              </a:rPr>
              <a:t>A </a:t>
            </a:r>
            <a:r>
              <a:rPr lang="en-US" sz="1500" b="1" dirty="0">
                <a:latin typeface="Book Antiqua" panose="02040602050305030304" pitchFamily="18" charset="0"/>
              </a:rPr>
              <a:t>computer system </a:t>
            </a:r>
            <a:r>
              <a:rPr lang="en-US" sz="1500" dirty="0">
                <a:latin typeface="Book Antiqua" panose="02040602050305030304" pitchFamily="18" charset="0"/>
              </a:rPr>
              <a:t>is a nominally complete computer that includes the necessary hardware, operating system (main software), and peripheral equipment for full operation. This term can also refer to a collection of computers that are linked and work together, such as a computer network or a computer </a:t>
            </a:r>
            <a:r>
              <a:rPr lang="en-US" sz="1500" dirty="0" err="1">
                <a:latin typeface="Book Antiqua" panose="02040602050305030304" pitchFamily="18" charset="0"/>
              </a:rPr>
              <a:t>cluster.Computers</a:t>
            </a:r>
            <a:r>
              <a:rPr lang="en-US" sz="1500" dirty="0">
                <a:latin typeface="Book Antiqua" panose="02040602050305030304" pitchFamily="18" charset="0"/>
              </a:rPr>
              <a:t> are used as control systems in a wide range of industrial and consumer products. Simple special-purpose devices such as microwave ovens and remote controls, as well as factory devices such as industrial robots and computer-aided design, are included, as are general-purpose devices such as personal computers and mobile devices such as smartphones. The Internet is powered by computers, which connects billions of other computers and users.</a:t>
            </a:r>
            <a:endParaRPr sz="1500" dirty="0">
              <a:latin typeface="Book Antiqua" panose="02040602050305030304" pitchFamily="18" charset="0"/>
            </a:endParaRPr>
          </a:p>
        </p:txBody>
      </p:sp>
      <p:sp>
        <p:nvSpPr>
          <p:cNvPr id="338" name="Google Shape;338;p50"/>
          <p:cNvSpPr/>
          <p:nvPr/>
        </p:nvSpPr>
        <p:spPr>
          <a:xfrm rot="-2018437" flipH="1">
            <a:off x="1857373" y="3907734"/>
            <a:ext cx="1847248" cy="1008279"/>
          </a:xfrm>
          <a:prstGeom prst="arc">
            <a:avLst>
              <a:gd name="adj1" fmla="val 20967898"/>
              <a:gd name="adj2" fmla="val 12509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50"/>
          <p:cNvGrpSpPr/>
          <p:nvPr/>
        </p:nvGrpSpPr>
        <p:grpSpPr>
          <a:xfrm>
            <a:off x="452529" y="599777"/>
            <a:ext cx="853489" cy="720673"/>
            <a:chOff x="452529" y="599777"/>
            <a:chExt cx="853489" cy="720673"/>
          </a:xfrm>
        </p:grpSpPr>
        <p:sp>
          <p:nvSpPr>
            <p:cNvPr id="340" name="Google Shape;340;p50"/>
            <p:cNvSpPr/>
            <p:nvPr/>
          </p:nvSpPr>
          <p:spPr>
            <a:xfrm>
              <a:off x="713338" y="727746"/>
              <a:ext cx="592680" cy="592704"/>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0"/>
            <p:cNvSpPr/>
            <p:nvPr/>
          </p:nvSpPr>
          <p:spPr>
            <a:xfrm>
              <a:off x="452529" y="599777"/>
              <a:ext cx="260905" cy="260978"/>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50"/>
          <p:cNvGrpSpPr/>
          <p:nvPr/>
        </p:nvGrpSpPr>
        <p:grpSpPr>
          <a:xfrm>
            <a:off x="3356389" y="452377"/>
            <a:ext cx="5074211" cy="3830368"/>
            <a:chOff x="3356400" y="1019838"/>
            <a:chExt cx="5074211" cy="2935987"/>
          </a:xfrm>
        </p:grpSpPr>
        <p:cxnSp>
          <p:nvCxnSpPr>
            <p:cNvPr id="343" name="Google Shape;343;p50"/>
            <p:cNvCxnSpPr/>
            <p:nvPr/>
          </p:nvCxnSpPr>
          <p:spPr>
            <a:xfrm>
              <a:off x="3356400" y="3955825"/>
              <a:ext cx="5074200" cy="0"/>
            </a:xfrm>
            <a:prstGeom prst="straightConnector1">
              <a:avLst/>
            </a:prstGeom>
            <a:noFill/>
            <a:ln w="9525" cap="flat" cmpd="sng">
              <a:solidFill>
                <a:schemeClr val="dk1"/>
              </a:solidFill>
              <a:prstDash val="solid"/>
              <a:round/>
              <a:headEnd type="none" w="med" len="med"/>
              <a:tailEnd type="none" w="med" len="med"/>
            </a:ln>
          </p:spPr>
        </p:cxnSp>
        <p:grpSp>
          <p:nvGrpSpPr>
            <p:cNvPr id="344" name="Google Shape;344;p50"/>
            <p:cNvGrpSpPr/>
            <p:nvPr/>
          </p:nvGrpSpPr>
          <p:grpSpPr>
            <a:xfrm>
              <a:off x="3356400" y="1019838"/>
              <a:ext cx="5074211" cy="335697"/>
              <a:chOff x="3356400" y="1019838"/>
              <a:chExt cx="5074211" cy="335697"/>
            </a:xfrm>
          </p:grpSpPr>
          <p:cxnSp>
            <p:nvCxnSpPr>
              <p:cNvPr id="345" name="Google Shape;345;p50"/>
              <p:cNvCxnSpPr/>
              <p:nvPr/>
            </p:nvCxnSpPr>
            <p:spPr>
              <a:xfrm rot="10800000" flipH="1">
                <a:off x="3356400" y="1186500"/>
                <a:ext cx="4801500" cy="1200"/>
              </a:xfrm>
              <a:prstGeom prst="straightConnector1">
                <a:avLst/>
              </a:prstGeom>
              <a:noFill/>
              <a:ln w="9525" cap="flat" cmpd="sng">
                <a:solidFill>
                  <a:schemeClr val="dk1"/>
                </a:solidFill>
                <a:prstDash val="solid"/>
                <a:round/>
                <a:headEnd type="none" w="med" len="med"/>
                <a:tailEnd type="none" w="med" len="med"/>
              </a:ln>
            </p:spPr>
          </p:cxnSp>
          <p:sp>
            <p:nvSpPr>
              <p:cNvPr id="346" name="Google Shape;346;p50"/>
              <p:cNvSpPr/>
              <p:nvPr/>
            </p:nvSpPr>
            <p:spPr>
              <a:xfrm>
                <a:off x="8094976" y="1019838"/>
                <a:ext cx="335634" cy="335697"/>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Placeholder 10">
            <a:extLst>
              <a:ext uri="{FF2B5EF4-FFF2-40B4-BE49-F238E27FC236}">
                <a16:creationId xmlns:a16="http://schemas.microsoft.com/office/drawing/2014/main" id="{C85BBC5D-DCC5-1866-45FD-6469FA4A35EF}"/>
              </a:ext>
            </a:extLst>
          </p:cNvPr>
          <p:cNvPicPr>
            <a:picLocks noGrp="1" noChangeAspect="1"/>
          </p:cNvPicPr>
          <p:nvPr>
            <p:ph type="pic" idx="2"/>
          </p:nvPr>
        </p:nvPicPr>
        <p:blipFill rotWithShape="1">
          <a:blip r:embed="rId3"/>
          <a:srcRect l="9125" t="20984" r="12489" b="5741"/>
          <a:stretch/>
        </p:blipFill>
        <p:spPr>
          <a:xfrm>
            <a:off x="713328" y="845629"/>
            <a:ext cx="2449500" cy="3325598"/>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1F8-4FC1-E9AE-A4F4-43210BC50B3B}"/>
              </a:ext>
            </a:extLst>
          </p:cNvPr>
          <p:cNvSpPr>
            <a:spLocks noGrp="1"/>
          </p:cNvSpPr>
          <p:nvPr>
            <p:ph type="title"/>
          </p:nvPr>
        </p:nvSpPr>
        <p:spPr>
          <a:xfrm>
            <a:off x="1494750" y="143921"/>
            <a:ext cx="6154500" cy="710546"/>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NT.">
            <a:extLst>
              <a:ext uri="{FF2B5EF4-FFF2-40B4-BE49-F238E27FC236}">
                <a16:creationId xmlns:a16="http://schemas.microsoft.com/office/drawing/2014/main" id="{DBC1C686-CB78-6DB7-493E-AE9F95CCB6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1515" y="854467"/>
            <a:ext cx="4300970" cy="3225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765A53-6CD9-4A3C-C875-2DDDC96C13DE}"/>
              </a:ext>
            </a:extLst>
          </p:cNvPr>
          <p:cNvSpPr txBox="1"/>
          <p:nvPr/>
        </p:nvSpPr>
        <p:spPr>
          <a:xfrm>
            <a:off x="1944029" y="4148126"/>
            <a:ext cx="5255942" cy="738664"/>
          </a:xfrm>
          <a:prstGeom prst="rect">
            <a:avLst/>
          </a:prstGeom>
          <a:noFill/>
        </p:spPr>
        <p:txBody>
          <a:bodyPr wrap="square" rtlCol="0">
            <a:spAutoFit/>
          </a:bodyPr>
          <a:lstStyle/>
          <a:p>
            <a:pPr marL="0" indent="0" algn="ctr">
              <a:buNone/>
            </a:pPr>
            <a:r>
              <a:rPr lang="en-US" sz="1400" b="0" i="0" dirty="0">
                <a:solidFill>
                  <a:srgbClr val="444444"/>
                </a:solidFill>
                <a:effectLst/>
                <a:latin typeface="Algerian" panose="04020705040A02060702" pitchFamily="82" charset="0"/>
              </a:rPr>
              <a:t>July 27, 1993</a:t>
            </a:r>
          </a:p>
          <a:p>
            <a:pPr marL="0" indent="0">
              <a:buNone/>
            </a:pPr>
            <a:r>
              <a:rPr lang="en-US" sz="1400" b="0" i="0" dirty="0">
                <a:solidFill>
                  <a:srgbClr val="444444"/>
                </a:solidFill>
                <a:effectLst/>
                <a:latin typeface="Algerian" panose="04020705040A02060702" pitchFamily="82" charset="0"/>
              </a:rPr>
              <a:t>Windows NT (New Technology) was a 32-bit operating system that supported preemptive multitasking.</a:t>
            </a:r>
            <a:endParaRPr lang="en-US" dirty="0">
              <a:latin typeface="Algerian" panose="04020705040A02060702" pitchFamily="82" charset="0"/>
            </a:endParaRPr>
          </a:p>
        </p:txBody>
      </p:sp>
    </p:spTree>
    <p:extLst>
      <p:ext uri="{BB962C8B-B14F-4D97-AF65-F5344CB8AC3E}">
        <p14:creationId xmlns:p14="http://schemas.microsoft.com/office/powerpoint/2010/main" val="225261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CADC-1A76-9256-457F-4C840E9B1AD7}"/>
              </a:ext>
            </a:extLst>
          </p:cNvPr>
          <p:cNvSpPr>
            <a:spLocks noGrp="1"/>
          </p:cNvSpPr>
          <p:nvPr>
            <p:ph type="title"/>
          </p:nvPr>
        </p:nvSpPr>
        <p:spPr>
          <a:xfrm>
            <a:off x="1494750" y="70603"/>
            <a:ext cx="6154500" cy="792322"/>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95.">
            <a:extLst>
              <a:ext uri="{FF2B5EF4-FFF2-40B4-BE49-F238E27FC236}">
                <a16:creationId xmlns:a16="http://schemas.microsoft.com/office/drawing/2014/main" id="{662DC50F-904B-E46C-ACEA-B215996353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1515" y="781150"/>
            <a:ext cx="4300970" cy="3225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38DEC5-DC6C-DB8A-E20E-A53DB855D4CB}"/>
              </a:ext>
            </a:extLst>
          </p:cNvPr>
          <p:cNvSpPr txBox="1"/>
          <p:nvPr/>
        </p:nvSpPr>
        <p:spPr>
          <a:xfrm>
            <a:off x="2590800" y="4088780"/>
            <a:ext cx="3962400" cy="738664"/>
          </a:xfrm>
          <a:prstGeom prst="rect">
            <a:avLst/>
          </a:prstGeom>
          <a:noFill/>
        </p:spPr>
        <p:txBody>
          <a:bodyPr wrap="square" rtlCol="0">
            <a:spAutoFit/>
          </a:bodyPr>
          <a:lstStyle/>
          <a:p>
            <a:pPr marL="0" indent="0" algn="ctr">
              <a:buNone/>
            </a:pPr>
            <a:r>
              <a:rPr lang="en-US" b="0" i="0" dirty="0">
                <a:solidFill>
                  <a:srgbClr val="444444"/>
                </a:solidFill>
                <a:effectLst/>
                <a:latin typeface="Algerian" panose="04020705040A02060702" pitchFamily="82" charset="0"/>
              </a:rPr>
              <a:t>August 24, 1995</a:t>
            </a:r>
          </a:p>
          <a:p>
            <a:pPr marL="0" indent="0">
              <a:buNone/>
            </a:pPr>
            <a:r>
              <a:rPr lang="en-US" b="0" i="0" u="none" strike="noStrike" dirty="0">
                <a:solidFill>
                  <a:srgbClr val="EC4B43"/>
                </a:solidFill>
                <a:effectLst/>
                <a:latin typeface="Algerian" panose="04020705040A02060702" pitchFamily="82" charset="0"/>
                <a:hlinkClick r:id="rId3"/>
              </a:rPr>
              <a:t>Windows 95</a:t>
            </a:r>
            <a:r>
              <a:rPr lang="en-US" b="0" i="0" dirty="0">
                <a:solidFill>
                  <a:srgbClr val="444444"/>
                </a:solidFill>
                <a:effectLst/>
                <a:latin typeface="Algerian" panose="04020705040A02060702" pitchFamily="82" charset="0"/>
              </a:rPr>
              <a:t> was a major upgrade to the Windows operating system.</a:t>
            </a:r>
            <a:endParaRPr lang="en-US" dirty="0">
              <a:latin typeface="Algerian" panose="04020705040A02060702" pitchFamily="82" charset="0"/>
            </a:endParaRPr>
          </a:p>
        </p:txBody>
      </p:sp>
    </p:spTree>
    <p:extLst>
      <p:ext uri="{BB962C8B-B14F-4D97-AF65-F5344CB8AC3E}">
        <p14:creationId xmlns:p14="http://schemas.microsoft.com/office/powerpoint/2010/main" val="1146656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026E-979A-7AD4-227C-EB1062002B9B}"/>
              </a:ext>
            </a:extLst>
          </p:cNvPr>
          <p:cNvSpPr>
            <a:spLocks noGrp="1"/>
          </p:cNvSpPr>
          <p:nvPr>
            <p:ph type="title"/>
          </p:nvPr>
        </p:nvSpPr>
        <p:spPr>
          <a:xfrm>
            <a:off x="1494749" y="64866"/>
            <a:ext cx="6154500" cy="747717"/>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98.">
            <a:extLst>
              <a:ext uri="{FF2B5EF4-FFF2-40B4-BE49-F238E27FC236}">
                <a16:creationId xmlns:a16="http://schemas.microsoft.com/office/drawing/2014/main" id="{C3547BAE-F721-0826-70D3-1ADCC68B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77"/>
          <a:stretch/>
        </p:blipFill>
        <p:spPr bwMode="auto">
          <a:xfrm>
            <a:off x="2022724" y="686203"/>
            <a:ext cx="5098549" cy="3518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03EB01-173F-086F-D81B-AD5A4310344C}"/>
              </a:ext>
            </a:extLst>
          </p:cNvPr>
          <p:cNvSpPr txBox="1"/>
          <p:nvPr/>
        </p:nvSpPr>
        <p:spPr>
          <a:xfrm>
            <a:off x="3207832" y="4309193"/>
            <a:ext cx="2728332" cy="769441"/>
          </a:xfrm>
          <a:prstGeom prst="rect">
            <a:avLst/>
          </a:prstGeom>
          <a:noFill/>
        </p:spPr>
        <p:txBody>
          <a:bodyPr wrap="square" rtlCol="0">
            <a:spAutoFit/>
          </a:bodyPr>
          <a:lstStyle/>
          <a:p>
            <a:pPr marL="0" indent="0" algn="ctr">
              <a:buNone/>
            </a:pPr>
            <a:r>
              <a:rPr lang="en-US" sz="1100" b="0" i="0" dirty="0">
                <a:solidFill>
                  <a:srgbClr val="444444"/>
                </a:solidFill>
                <a:effectLst/>
                <a:latin typeface="Algerian" panose="04020705040A02060702" pitchFamily="82" charset="0"/>
              </a:rPr>
              <a:t>June 25, 1998</a:t>
            </a:r>
          </a:p>
          <a:p>
            <a:pPr marL="0" indent="0">
              <a:buNone/>
            </a:pPr>
            <a:r>
              <a:rPr lang="en-US" sz="1100" b="0" i="0" u="none" strike="noStrike" dirty="0">
                <a:solidFill>
                  <a:srgbClr val="EC4B43"/>
                </a:solidFill>
                <a:effectLst/>
                <a:latin typeface="Algerian" panose="04020705040A02060702" pitchFamily="82" charset="0"/>
                <a:hlinkClick r:id="rId3"/>
              </a:rPr>
              <a:t>Windows 98</a:t>
            </a:r>
            <a:r>
              <a:rPr lang="en-US" sz="1100" b="0" i="0" dirty="0">
                <a:solidFill>
                  <a:srgbClr val="444444"/>
                </a:solidFill>
                <a:effectLst/>
                <a:latin typeface="Algerian" panose="04020705040A02060702" pitchFamily="82" charset="0"/>
              </a:rPr>
              <a:t> supported a number of new technologies, including FAT32, AGP, MMX, USB, DVD, and ACPI.</a:t>
            </a:r>
            <a:endParaRPr lang="en-US" sz="1100" dirty="0">
              <a:latin typeface="Algerian" panose="04020705040A02060702" pitchFamily="82" charset="0"/>
            </a:endParaRPr>
          </a:p>
        </p:txBody>
      </p:sp>
    </p:spTree>
    <p:extLst>
      <p:ext uri="{BB962C8B-B14F-4D97-AF65-F5344CB8AC3E}">
        <p14:creationId xmlns:p14="http://schemas.microsoft.com/office/powerpoint/2010/main" val="341674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24C3-C558-A7ED-3D02-BB8094FACA62}"/>
              </a:ext>
            </a:extLst>
          </p:cNvPr>
          <p:cNvSpPr>
            <a:spLocks noGrp="1"/>
          </p:cNvSpPr>
          <p:nvPr>
            <p:ph type="title"/>
          </p:nvPr>
        </p:nvSpPr>
        <p:spPr>
          <a:xfrm>
            <a:off x="1494750" y="0"/>
            <a:ext cx="6154500" cy="777454"/>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2000.">
            <a:extLst>
              <a:ext uri="{FF2B5EF4-FFF2-40B4-BE49-F238E27FC236}">
                <a16:creationId xmlns:a16="http://schemas.microsoft.com/office/drawing/2014/main" id="{01239CFF-4328-2B24-B764-EBBB5A0E7E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80"/>
          <a:stretch/>
        </p:blipFill>
        <p:spPr bwMode="auto">
          <a:xfrm>
            <a:off x="3807199" y="886367"/>
            <a:ext cx="5068254" cy="3682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33EA13-632E-B6F6-5088-71509D4D842C}"/>
              </a:ext>
            </a:extLst>
          </p:cNvPr>
          <p:cNvSpPr txBox="1"/>
          <p:nvPr/>
        </p:nvSpPr>
        <p:spPr>
          <a:xfrm>
            <a:off x="268547" y="1604481"/>
            <a:ext cx="3159512" cy="2462213"/>
          </a:xfrm>
          <a:prstGeom prst="rect">
            <a:avLst/>
          </a:prstGeom>
          <a:noFill/>
        </p:spPr>
        <p:txBody>
          <a:bodyPr wrap="square" rtlCol="0">
            <a:spAutoFit/>
          </a:bodyPr>
          <a:lstStyle/>
          <a:p>
            <a:pPr marL="0" indent="0">
              <a:buNone/>
            </a:pPr>
            <a:r>
              <a:rPr lang="en-US" b="0" i="0" dirty="0">
                <a:solidFill>
                  <a:srgbClr val="444444"/>
                </a:solidFill>
                <a:effectLst/>
                <a:latin typeface="Algerian" panose="04020705040A02060702" pitchFamily="82" charset="0"/>
              </a:rPr>
              <a:t>February 17, 2000</a:t>
            </a:r>
          </a:p>
          <a:p>
            <a:pPr marL="0" indent="0">
              <a:buNone/>
            </a:pPr>
            <a:endParaRPr lang="en-US" b="0" i="0" dirty="0">
              <a:solidFill>
                <a:srgbClr val="444444"/>
              </a:solidFill>
              <a:effectLst/>
              <a:latin typeface="Algerian" panose="04020705040A02060702" pitchFamily="82" charset="0"/>
            </a:endParaRPr>
          </a:p>
          <a:p>
            <a:pPr marL="0" indent="0">
              <a:buNone/>
            </a:pPr>
            <a:r>
              <a:rPr lang="en-US" b="0" i="0" dirty="0">
                <a:solidFill>
                  <a:srgbClr val="444444"/>
                </a:solidFill>
                <a:effectLst/>
                <a:latin typeface="Algerian" panose="04020705040A02060702" pitchFamily="82" charset="0"/>
              </a:rPr>
              <a:t>Often abbreviated as “W2K,” </a:t>
            </a:r>
            <a:r>
              <a:rPr lang="en-US" b="0" i="0" u="none" strike="noStrike" dirty="0">
                <a:solidFill>
                  <a:srgbClr val="EC4B43"/>
                </a:solidFill>
                <a:effectLst/>
                <a:latin typeface="Algerian" panose="04020705040A02060702" pitchFamily="82" charset="0"/>
                <a:hlinkClick r:id="rId3"/>
              </a:rPr>
              <a:t>Windows 2000</a:t>
            </a:r>
            <a:r>
              <a:rPr lang="en-US" b="0" i="0" dirty="0">
                <a:solidFill>
                  <a:srgbClr val="444444"/>
                </a:solidFill>
                <a:effectLst/>
                <a:latin typeface="Algerian" panose="04020705040A02060702" pitchFamily="82" charset="0"/>
              </a:rPr>
              <a:t> was an operating system for business desktop and laptop systems to run software applications, connect to Internet and intranet sites, and access files, printers, and network resources.</a:t>
            </a:r>
            <a:endParaRPr lang="en-US" dirty="0">
              <a:latin typeface="Algerian" panose="04020705040A02060702" pitchFamily="82" charset="0"/>
            </a:endParaRPr>
          </a:p>
        </p:txBody>
      </p:sp>
    </p:spTree>
    <p:extLst>
      <p:ext uri="{BB962C8B-B14F-4D97-AF65-F5344CB8AC3E}">
        <p14:creationId xmlns:p14="http://schemas.microsoft.com/office/powerpoint/2010/main" val="1179613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BAC6-CC4F-503A-B252-27F4A41020A9}"/>
              </a:ext>
            </a:extLst>
          </p:cNvPr>
          <p:cNvSpPr>
            <a:spLocks noGrp="1"/>
          </p:cNvSpPr>
          <p:nvPr>
            <p:ph type="title"/>
          </p:nvPr>
        </p:nvSpPr>
        <p:spPr>
          <a:xfrm>
            <a:off x="1494750" y="84907"/>
            <a:ext cx="6154500" cy="762585"/>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ME.">
            <a:extLst>
              <a:ext uri="{FF2B5EF4-FFF2-40B4-BE49-F238E27FC236}">
                <a16:creationId xmlns:a16="http://schemas.microsoft.com/office/drawing/2014/main" id="{69041845-FAD1-9EB1-E371-99108CAD5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9" r="1" b="301"/>
          <a:stretch/>
        </p:blipFill>
        <p:spPr bwMode="auto">
          <a:xfrm>
            <a:off x="1868577" y="847492"/>
            <a:ext cx="5613519" cy="3418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A1E7F9-C08E-389C-7F43-2F41C9F396DA}"/>
              </a:ext>
            </a:extLst>
          </p:cNvPr>
          <p:cNvSpPr txBox="1"/>
          <p:nvPr/>
        </p:nvSpPr>
        <p:spPr>
          <a:xfrm>
            <a:off x="1898682" y="4266102"/>
            <a:ext cx="5553307" cy="523220"/>
          </a:xfrm>
          <a:prstGeom prst="rect">
            <a:avLst/>
          </a:prstGeom>
          <a:noFill/>
        </p:spPr>
        <p:txBody>
          <a:bodyPr wrap="square" rtlCol="0">
            <a:spAutoFit/>
          </a:bodyPr>
          <a:lstStyle/>
          <a:p>
            <a:pPr marL="0" indent="0" algn="ctr">
              <a:buNone/>
            </a:pPr>
            <a:r>
              <a:rPr lang="en-US" sz="1400" b="0" i="0" dirty="0">
                <a:solidFill>
                  <a:srgbClr val="444444"/>
                </a:solidFill>
                <a:effectLst/>
                <a:latin typeface="Algerian" panose="04020705040A02060702" pitchFamily="82" charset="0"/>
              </a:rPr>
              <a:t>June 19, 2000</a:t>
            </a:r>
          </a:p>
          <a:p>
            <a:pPr marL="0" indent="0">
              <a:buNone/>
            </a:pPr>
            <a:r>
              <a:rPr lang="en-US" sz="1400" b="0" i="0" dirty="0">
                <a:solidFill>
                  <a:srgbClr val="444444"/>
                </a:solidFill>
                <a:effectLst/>
                <a:latin typeface="Algerian" panose="04020705040A02060702" pitchFamily="82" charset="0"/>
              </a:rPr>
              <a:t>The Windows Millennium Edition, called “Windows Me”</a:t>
            </a:r>
            <a:endParaRPr lang="en-US" dirty="0">
              <a:latin typeface="Algerian" panose="04020705040A02060702" pitchFamily="82" charset="0"/>
            </a:endParaRPr>
          </a:p>
        </p:txBody>
      </p:sp>
    </p:spTree>
    <p:extLst>
      <p:ext uri="{BB962C8B-B14F-4D97-AF65-F5344CB8AC3E}">
        <p14:creationId xmlns:p14="http://schemas.microsoft.com/office/powerpoint/2010/main" val="1562636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F6A6C-1E2E-230F-72C7-385A1B4A54F0}"/>
              </a:ext>
            </a:extLst>
          </p:cNvPr>
          <p:cNvSpPr>
            <a:spLocks noGrp="1"/>
          </p:cNvSpPr>
          <p:nvPr>
            <p:ph type="title"/>
          </p:nvPr>
        </p:nvSpPr>
        <p:spPr>
          <a:xfrm>
            <a:off x="1494750" y="263327"/>
            <a:ext cx="6154500" cy="732849"/>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5" name="Picture 2" descr="Screenshot of Windows XP.">
            <a:extLst>
              <a:ext uri="{FF2B5EF4-FFF2-40B4-BE49-F238E27FC236}">
                <a16:creationId xmlns:a16="http://schemas.microsoft.com/office/drawing/2014/main" id="{ADCC8DC9-4631-40C0-4DEC-1421FA5917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5807" y="1278674"/>
            <a:ext cx="4300970" cy="3225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14581E-1AAE-20C3-9392-87E4D7361063}"/>
              </a:ext>
            </a:extLst>
          </p:cNvPr>
          <p:cNvSpPr txBox="1"/>
          <p:nvPr/>
        </p:nvSpPr>
        <p:spPr>
          <a:xfrm>
            <a:off x="5813502" y="1552710"/>
            <a:ext cx="2720897" cy="2677656"/>
          </a:xfrm>
          <a:prstGeom prst="rect">
            <a:avLst/>
          </a:prstGeom>
          <a:noFill/>
        </p:spPr>
        <p:txBody>
          <a:bodyPr wrap="square" rtlCol="0">
            <a:spAutoFit/>
          </a:bodyPr>
          <a:lstStyle/>
          <a:p>
            <a:pPr marL="0" indent="0">
              <a:buNone/>
            </a:pPr>
            <a:r>
              <a:rPr lang="en-US" b="0" i="0" dirty="0">
                <a:solidFill>
                  <a:srgbClr val="444444"/>
                </a:solidFill>
                <a:effectLst/>
                <a:latin typeface="Algerian" panose="04020705040A02060702" pitchFamily="82" charset="0"/>
              </a:rPr>
              <a:t>October 25, 2001</a:t>
            </a:r>
          </a:p>
          <a:p>
            <a:pPr marL="0" indent="0">
              <a:buNone/>
            </a:pPr>
            <a:endParaRPr lang="en-US" b="0" i="0" dirty="0">
              <a:solidFill>
                <a:srgbClr val="444444"/>
              </a:solidFill>
              <a:effectLst/>
              <a:latin typeface="Algerian" panose="04020705040A02060702" pitchFamily="82" charset="0"/>
            </a:endParaRPr>
          </a:p>
          <a:p>
            <a:pPr marL="0" indent="0">
              <a:buNone/>
            </a:pPr>
            <a:r>
              <a:rPr lang="en-US" b="0" i="0" u="none" strike="noStrike" dirty="0">
                <a:solidFill>
                  <a:srgbClr val="EC4B43"/>
                </a:solidFill>
                <a:effectLst/>
                <a:latin typeface="Algerian" panose="04020705040A02060702" pitchFamily="82" charset="0"/>
                <a:hlinkClick r:id="rId3"/>
              </a:rPr>
              <a:t>Windows XP</a:t>
            </a:r>
            <a:r>
              <a:rPr lang="en-US" b="0" i="0" dirty="0">
                <a:solidFill>
                  <a:srgbClr val="444444"/>
                </a:solidFill>
                <a:effectLst/>
                <a:latin typeface="Algerian" panose="04020705040A02060702" pitchFamily="82" charset="0"/>
              </a:rPr>
              <a:t> was released in 2001. Along with a redesigned look and feel to the user interface, the new operating system was built on the Windows 2000 kernel, giving the user a more stable and reliable environment than previous versions of Windows.</a:t>
            </a:r>
            <a:endParaRPr lang="en-US" dirty="0">
              <a:latin typeface="Algerian" panose="04020705040A02060702" pitchFamily="82" charset="0"/>
            </a:endParaRPr>
          </a:p>
        </p:txBody>
      </p:sp>
    </p:spTree>
    <p:extLst>
      <p:ext uri="{BB962C8B-B14F-4D97-AF65-F5344CB8AC3E}">
        <p14:creationId xmlns:p14="http://schemas.microsoft.com/office/powerpoint/2010/main" val="68803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9BCF-A8E0-4A07-A613-81B3A683F246}"/>
              </a:ext>
            </a:extLst>
          </p:cNvPr>
          <p:cNvSpPr>
            <a:spLocks noGrp="1"/>
          </p:cNvSpPr>
          <p:nvPr>
            <p:ph type="title"/>
          </p:nvPr>
        </p:nvSpPr>
        <p:spPr>
          <a:xfrm>
            <a:off x="1494750" y="77354"/>
            <a:ext cx="6154500" cy="732849"/>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Vista.">
            <a:extLst>
              <a:ext uri="{FF2B5EF4-FFF2-40B4-BE49-F238E27FC236}">
                <a16:creationId xmlns:a16="http://schemas.microsoft.com/office/drawing/2014/main" id="{C3168587-F369-2FDE-BA4A-123DE8ACDC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1515" y="810203"/>
            <a:ext cx="4300970" cy="3225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709771-E244-763F-50BB-867AE2ED9371}"/>
              </a:ext>
            </a:extLst>
          </p:cNvPr>
          <p:cNvSpPr txBox="1"/>
          <p:nvPr/>
        </p:nvSpPr>
        <p:spPr>
          <a:xfrm>
            <a:off x="1602059" y="4115197"/>
            <a:ext cx="5939882" cy="830997"/>
          </a:xfrm>
          <a:prstGeom prst="rect">
            <a:avLst/>
          </a:prstGeom>
          <a:noFill/>
        </p:spPr>
        <p:txBody>
          <a:bodyPr wrap="square" rtlCol="0">
            <a:spAutoFit/>
          </a:bodyPr>
          <a:lstStyle/>
          <a:p>
            <a:pPr marL="0" indent="0" algn="ctr">
              <a:buNone/>
            </a:pPr>
            <a:r>
              <a:rPr lang="en-US" sz="1200" b="0" i="0" dirty="0">
                <a:solidFill>
                  <a:srgbClr val="444444"/>
                </a:solidFill>
                <a:effectLst/>
                <a:latin typeface="Algerian" panose="04020705040A02060702" pitchFamily="82" charset="0"/>
              </a:rPr>
              <a:t>November 30, 2006 (corporate); January 30, 2007 (public)</a:t>
            </a:r>
          </a:p>
          <a:p>
            <a:pPr marL="0" indent="0">
              <a:buNone/>
            </a:pPr>
            <a:endParaRPr lang="en-US" sz="1200" b="0" i="0" dirty="0">
              <a:solidFill>
                <a:srgbClr val="444444"/>
              </a:solidFill>
              <a:effectLst/>
              <a:latin typeface="Algerian" panose="04020705040A02060702" pitchFamily="82" charset="0"/>
            </a:endParaRPr>
          </a:p>
          <a:p>
            <a:pPr marL="0" indent="0">
              <a:buNone/>
            </a:pPr>
            <a:r>
              <a:rPr lang="en-US" sz="1200" b="0" i="0" u="none" strike="noStrike" dirty="0">
                <a:solidFill>
                  <a:srgbClr val="EC4B43"/>
                </a:solidFill>
                <a:effectLst/>
                <a:latin typeface="Algerian" panose="04020705040A02060702" pitchFamily="82" charset="0"/>
                <a:hlinkClick r:id="rId3"/>
              </a:rPr>
              <a:t>Windows Vista</a:t>
            </a:r>
            <a:r>
              <a:rPr lang="en-US" sz="1200" b="0" i="0" dirty="0">
                <a:solidFill>
                  <a:srgbClr val="444444"/>
                </a:solidFill>
                <a:effectLst/>
                <a:latin typeface="Algerian" panose="04020705040A02060702" pitchFamily="82" charset="0"/>
              </a:rPr>
              <a:t> offered an advancement in reliability, security, ease of deployment, performance and manageability over Windows XP.</a:t>
            </a:r>
            <a:endParaRPr lang="en-US" sz="1200" dirty="0">
              <a:latin typeface="Algerian" panose="04020705040A02060702" pitchFamily="82" charset="0"/>
            </a:endParaRPr>
          </a:p>
        </p:txBody>
      </p:sp>
    </p:spTree>
    <p:extLst>
      <p:ext uri="{BB962C8B-B14F-4D97-AF65-F5344CB8AC3E}">
        <p14:creationId xmlns:p14="http://schemas.microsoft.com/office/powerpoint/2010/main" val="284847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6F72-75C8-E0B8-0CBF-A67B79C38979}"/>
              </a:ext>
            </a:extLst>
          </p:cNvPr>
          <p:cNvSpPr>
            <a:spLocks noGrp="1"/>
          </p:cNvSpPr>
          <p:nvPr>
            <p:ph type="title"/>
          </p:nvPr>
        </p:nvSpPr>
        <p:spPr>
          <a:xfrm>
            <a:off x="1494748" y="175022"/>
            <a:ext cx="6154500" cy="777454"/>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7.">
            <a:extLst>
              <a:ext uri="{FF2B5EF4-FFF2-40B4-BE49-F238E27FC236}">
                <a16:creationId xmlns:a16="http://schemas.microsoft.com/office/drawing/2014/main" id="{0416C534-DE07-9B17-0BE0-E32A1A30E9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1245" y="884664"/>
            <a:ext cx="4641505" cy="3098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815D9-DA7B-432D-4E5E-55B3251405F8}"/>
              </a:ext>
            </a:extLst>
          </p:cNvPr>
          <p:cNvSpPr txBox="1"/>
          <p:nvPr/>
        </p:nvSpPr>
        <p:spPr>
          <a:xfrm>
            <a:off x="1981197" y="4133385"/>
            <a:ext cx="5181599" cy="738664"/>
          </a:xfrm>
          <a:prstGeom prst="rect">
            <a:avLst/>
          </a:prstGeom>
          <a:noFill/>
        </p:spPr>
        <p:txBody>
          <a:bodyPr wrap="square" rtlCol="0">
            <a:spAutoFit/>
          </a:bodyPr>
          <a:lstStyle/>
          <a:p>
            <a:pPr algn="ctr"/>
            <a:r>
              <a:rPr lang="en-US" sz="1400" b="0" i="0" dirty="0">
                <a:solidFill>
                  <a:srgbClr val="444444"/>
                </a:solidFill>
                <a:effectLst/>
                <a:latin typeface="Algerian" panose="04020705040A02060702" pitchFamily="82" charset="0"/>
              </a:rPr>
              <a:t>October 22, 2009</a:t>
            </a:r>
          </a:p>
          <a:p>
            <a:r>
              <a:rPr lang="en-US" sz="1400" b="0" i="0" u="none" strike="noStrike" dirty="0">
                <a:solidFill>
                  <a:srgbClr val="EC4B43"/>
                </a:solidFill>
                <a:effectLst/>
                <a:latin typeface="Algerian" panose="04020705040A02060702" pitchFamily="82" charset="0"/>
                <a:hlinkClick r:id="rId3"/>
              </a:rPr>
              <a:t>Windows 7</a:t>
            </a:r>
            <a:r>
              <a:rPr lang="en-US" sz="1400" b="0" i="0" dirty="0">
                <a:solidFill>
                  <a:srgbClr val="444444"/>
                </a:solidFill>
                <a:effectLst/>
                <a:latin typeface="Algerian" panose="04020705040A02060702" pitchFamily="82" charset="0"/>
              </a:rPr>
              <a:t> was released in conjunction with Windows Server 2008 R2, Windows 7’s server counterpart.</a:t>
            </a:r>
            <a:endParaRPr lang="en-US" dirty="0">
              <a:latin typeface="Algerian" panose="04020705040A02060702" pitchFamily="82" charset="0"/>
            </a:endParaRPr>
          </a:p>
        </p:txBody>
      </p:sp>
    </p:spTree>
    <p:extLst>
      <p:ext uri="{BB962C8B-B14F-4D97-AF65-F5344CB8AC3E}">
        <p14:creationId xmlns:p14="http://schemas.microsoft.com/office/powerpoint/2010/main" val="3406830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0F0A-F7FB-F435-6A08-54F063FD8E8D}"/>
              </a:ext>
            </a:extLst>
          </p:cNvPr>
          <p:cNvSpPr>
            <a:spLocks noGrp="1"/>
          </p:cNvSpPr>
          <p:nvPr>
            <p:ph type="title"/>
          </p:nvPr>
        </p:nvSpPr>
        <p:spPr>
          <a:xfrm>
            <a:off x="1494750" y="198975"/>
            <a:ext cx="6154500" cy="725415"/>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8.">
            <a:extLst>
              <a:ext uri="{FF2B5EF4-FFF2-40B4-BE49-F238E27FC236}">
                <a16:creationId xmlns:a16="http://schemas.microsoft.com/office/drawing/2014/main" id="{457F3890-840E-EFEF-D714-C0C6F0C12D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08302" y="1055650"/>
            <a:ext cx="4641505" cy="29009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AF7B6E-4AF8-9CE8-B601-464A54FEB823}"/>
              </a:ext>
            </a:extLst>
          </p:cNvPr>
          <p:cNvSpPr txBox="1"/>
          <p:nvPr/>
        </p:nvSpPr>
        <p:spPr>
          <a:xfrm>
            <a:off x="925551" y="4087850"/>
            <a:ext cx="7292898" cy="938719"/>
          </a:xfrm>
          <a:prstGeom prst="rect">
            <a:avLst/>
          </a:prstGeom>
          <a:noFill/>
        </p:spPr>
        <p:txBody>
          <a:bodyPr wrap="square" rtlCol="0">
            <a:spAutoFit/>
          </a:bodyPr>
          <a:lstStyle/>
          <a:p>
            <a:pPr marL="0" indent="0" algn="ctr">
              <a:buNone/>
            </a:pPr>
            <a:r>
              <a:rPr lang="en-US" sz="1100" b="0" i="0" dirty="0">
                <a:solidFill>
                  <a:srgbClr val="444444"/>
                </a:solidFill>
                <a:effectLst/>
                <a:latin typeface="Amasis MT Pro Black" panose="02040A04050005020304" pitchFamily="18" charset="0"/>
              </a:rPr>
              <a:t>October 26, 2012</a:t>
            </a:r>
          </a:p>
          <a:p>
            <a:pPr algn="l"/>
            <a:r>
              <a:rPr lang="en-US" sz="1100" b="0" i="0" u="none" strike="noStrike" dirty="0">
                <a:solidFill>
                  <a:srgbClr val="EC4B43"/>
                </a:solidFill>
                <a:effectLst/>
                <a:latin typeface="Amasis MT Pro Black" panose="02040A04050005020304" pitchFamily="18" charset="0"/>
                <a:hlinkClick r:id="rId3"/>
              </a:rPr>
              <a:t>Windows 8</a:t>
            </a:r>
            <a:r>
              <a:rPr lang="en-US" sz="1100" b="0" i="0" dirty="0">
                <a:solidFill>
                  <a:srgbClr val="444444"/>
                </a:solidFill>
                <a:effectLst/>
                <a:latin typeface="Amasis MT Pro Black" panose="02040A04050005020304" pitchFamily="18" charset="0"/>
              </a:rPr>
              <a:t> was a completely redesigned operating system that’s been developed from the ground up with touchscreen use in mind as well as near-instant-on capabilities that enable a Windows 8 PC to load and start up in a matter of seconds rather than in minutes.</a:t>
            </a:r>
          </a:p>
          <a:p>
            <a:endParaRPr lang="en-US" sz="1100" dirty="0"/>
          </a:p>
        </p:txBody>
      </p:sp>
    </p:spTree>
    <p:extLst>
      <p:ext uri="{BB962C8B-B14F-4D97-AF65-F5344CB8AC3E}">
        <p14:creationId xmlns:p14="http://schemas.microsoft.com/office/powerpoint/2010/main" val="1081387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8689-7BD7-2313-26F4-22C6CBCEF11A}"/>
              </a:ext>
            </a:extLst>
          </p:cNvPr>
          <p:cNvSpPr>
            <a:spLocks noGrp="1"/>
          </p:cNvSpPr>
          <p:nvPr>
            <p:ph type="title"/>
          </p:nvPr>
        </p:nvSpPr>
        <p:spPr>
          <a:xfrm>
            <a:off x="1494750" y="211288"/>
            <a:ext cx="6154500" cy="784888"/>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10.">
            <a:extLst>
              <a:ext uri="{FF2B5EF4-FFF2-40B4-BE49-F238E27FC236}">
                <a16:creationId xmlns:a16="http://schemas.microsoft.com/office/drawing/2014/main" id="{1E996F44-775D-7985-4EF3-C56B6C9B97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38038" y="1134633"/>
            <a:ext cx="4641505" cy="2251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E72AF-FC59-B46D-1736-8D064B9D0523}"/>
              </a:ext>
            </a:extLst>
          </p:cNvPr>
          <p:cNvSpPr txBox="1"/>
          <p:nvPr/>
        </p:nvSpPr>
        <p:spPr>
          <a:xfrm>
            <a:off x="1135004" y="3605561"/>
            <a:ext cx="7047571" cy="1169551"/>
          </a:xfrm>
          <a:prstGeom prst="rect">
            <a:avLst/>
          </a:prstGeom>
          <a:noFill/>
        </p:spPr>
        <p:txBody>
          <a:bodyPr wrap="square" rtlCol="0">
            <a:spAutoFit/>
          </a:bodyPr>
          <a:lstStyle/>
          <a:p>
            <a:pPr marL="0" indent="0" algn="ctr">
              <a:buNone/>
            </a:pPr>
            <a:r>
              <a:rPr lang="en-US" b="0" i="0" dirty="0">
                <a:solidFill>
                  <a:srgbClr val="444444"/>
                </a:solidFill>
                <a:effectLst/>
                <a:latin typeface="Algerian" panose="04020705040A02060702" pitchFamily="82" charset="0"/>
              </a:rPr>
              <a:t>July 29, 2015</a:t>
            </a:r>
          </a:p>
          <a:p>
            <a:pPr marL="0" indent="0">
              <a:buNone/>
            </a:pPr>
            <a:r>
              <a:rPr lang="en-US" b="0" i="0" u="none" strike="noStrike" dirty="0">
                <a:solidFill>
                  <a:srgbClr val="EC4B43"/>
                </a:solidFill>
                <a:effectLst/>
                <a:latin typeface="Algerian" panose="04020705040A02060702" pitchFamily="82" charset="0"/>
                <a:hlinkClick r:id="rId3"/>
              </a:rPr>
              <a:t>Windows 10</a:t>
            </a:r>
            <a:r>
              <a:rPr lang="en-US" b="0" i="0" dirty="0">
                <a:solidFill>
                  <a:srgbClr val="444444"/>
                </a:solidFill>
                <a:effectLst/>
                <a:latin typeface="Algerian" panose="04020705040A02060702" pitchFamily="82" charset="0"/>
              </a:rPr>
              <a:t> was the successor to Windows 8. Windows 10 debuted on July 29, 2015, following a “technical preview” beta release of the new operating system (Fall 2014) and a “consumer preview” beta (Early 2015).</a:t>
            </a:r>
            <a:endParaRPr lang="en-US" dirty="0">
              <a:latin typeface="Algerian" panose="04020705040A02060702" pitchFamily="82" charset="0"/>
            </a:endParaRPr>
          </a:p>
        </p:txBody>
      </p:sp>
    </p:spTree>
    <p:extLst>
      <p:ext uri="{BB962C8B-B14F-4D97-AF65-F5344CB8AC3E}">
        <p14:creationId xmlns:p14="http://schemas.microsoft.com/office/powerpoint/2010/main" val="357829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397100" y="230415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Major types</a:t>
            </a:r>
            <a:r>
              <a:rPr lang="en" sz="3600" dirty="0">
                <a:latin typeface="Algerian" panose="04020705040A02060702" pitchFamily="82" charset="0"/>
              </a:rPr>
              <a:t> of  a Computer System?</a:t>
            </a:r>
            <a:endParaRPr sz="3600" dirty="0">
              <a:latin typeface="Algerian" panose="04020705040A02060702" pitchFamily="82" charset="0"/>
            </a:endParaRP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8435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2C55-C3BB-66F9-2770-D0A1ECE7ED75}"/>
              </a:ext>
            </a:extLst>
          </p:cNvPr>
          <p:cNvSpPr>
            <a:spLocks noGrp="1"/>
          </p:cNvSpPr>
          <p:nvPr>
            <p:ph type="title"/>
          </p:nvPr>
        </p:nvSpPr>
        <p:spPr>
          <a:xfrm>
            <a:off x="1494749" y="158471"/>
            <a:ext cx="6154500" cy="799756"/>
          </a:xfrm>
        </p:spPr>
        <p:txBody>
          <a:bodyPr/>
          <a:lstStyle/>
          <a:p>
            <a:r>
              <a:rPr lang="en-US" altLang="zh-TW" u="sng" dirty="0">
                <a:latin typeface="Algerian" panose="04020705040A02060702" pitchFamily="82" charset="0"/>
              </a:rPr>
              <a:t>MICROSOFT WINDOWS</a:t>
            </a:r>
            <a:endParaRPr lang="en-US" dirty="0">
              <a:latin typeface="Algerian" panose="04020705040A02060702" pitchFamily="82" charset="0"/>
            </a:endParaRPr>
          </a:p>
        </p:txBody>
      </p:sp>
      <p:pic>
        <p:nvPicPr>
          <p:cNvPr id="3" name="Picture 2" descr="Screenshot of Windows 11.">
            <a:extLst>
              <a:ext uri="{FF2B5EF4-FFF2-40B4-BE49-F238E27FC236}">
                <a16:creationId xmlns:a16="http://schemas.microsoft.com/office/drawing/2014/main" id="{19C70EFD-4FB0-2999-3DA2-ECC5662480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1246" y="883885"/>
            <a:ext cx="4641505" cy="30932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1BD1F8-0125-2AB7-D14E-FFCB30E9E016}"/>
              </a:ext>
            </a:extLst>
          </p:cNvPr>
          <p:cNvSpPr txBox="1"/>
          <p:nvPr/>
        </p:nvSpPr>
        <p:spPr>
          <a:xfrm>
            <a:off x="1241500" y="4030922"/>
            <a:ext cx="6660995" cy="954107"/>
          </a:xfrm>
          <a:prstGeom prst="rect">
            <a:avLst/>
          </a:prstGeom>
          <a:noFill/>
        </p:spPr>
        <p:txBody>
          <a:bodyPr wrap="square" rtlCol="0">
            <a:spAutoFit/>
          </a:bodyPr>
          <a:lstStyle/>
          <a:p>
            <a:pPr marL="0" indent="0" algn="ctr">
              <a:buNone/>
            </a:pPr>
            <a:r>
              <a:rPr lang="en-US" b="0" i="0" dirty="0">
                <a:solidFill>
                  <a:srgbClr val="444444"/>
                </a:solidFill>
                <a:effectLst/>
                <a:latin typeface="Algerian" panose="04020705040A02060702" pitchFamily="82" charset="0"/>
              </a:rPr>
              <a:t>October 5, 2021</a:t>
            </a:r>
          </a:p>
          <a:p>
            <a:pPr marL="0" indent="0">
              <a:buNone/>
            </a:pPr>
            <a:r>
              <a:rPr lang="en-US" b="0" i="0" dirty="0">
                <a:solidFill>
                  <a:srgbClr val="444444"/>
                </a:solidFill>
                <a:effectLst/>
                <a:latin typeface="Algerian" panose="04020705040A02060702" pitchFamily="82" charset="0"/>
              </a:rPr>
              <a:t>Though Microsoft claimed Windows 10 would be the last version of Windows ever, Windows 11 came with a new visual design, updated apps, touchscreen optimizations, and multitasking features.</a:t>
            </a:r>
            <a:endParaRPr lang="en-US" dirty="0">
              <a:latin typeface="Algerian" panose="04020705040A02060702" pitchFamily="82" charset="0"/>
            </a:endParaRPr>
          </a:p>
        </p:txBody>
      </p:sp>
    </p:spTree>
    <p:extLst>
      <p:ext uri="{BB962C8B-B14F-4D97-AF65-F5344CB8AC3E}">
        <p14:creationId xmlns:p14="http://schemas.microsoft.com/office/powerpoint/2010/main" val="394583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395396" y="2530130"/>
            <a:ext cx="6168787" cy="1700712"/>
          </a:xfrm>
          <a:prstGeom prst="rect">
            <a:avLst/>
          </a:prstGeom>
        </p:spPr>
        <p:txBody>
          <a:bodyPr spcFirstLastPara="1" wrap="square" lIns="91425" tIns="91425" rIns="91425" bIns="91425" anchor="t" anchorCtr="0">
            <a:noAutofit/>
          </a:bodyPr>
          <a:lstStyle/>
          <a:p>
            <a:pPr algn="just"/>
            <a:r>
              <a:rPr lang="en-US" sz="1800" b="0" i="0" dirty="0">
                <a:solidFill>
                  <a:srgbClr val="000000"/>
                </a:solidFill>
                <a:effectLst/>
                <a:latin typeface="Book Antiqua" panose="02040602050305030304" pitchFamily="18" charset="0"/>
              </a:rPr>
              <a:t>This is a Unix based and the most loved operating system first released on September 17, 1991 by Linus Torvalds. Today, it has 30+ variants available like Fedora, OpenSUSE, CentOS, </a:t>
            </a:r>
            <a:r>
              <a:rPr lang="en-US" sz="1800" b="0" i="0" dirty="0" err="1">
                <a:solidFill>
                  <a:srgbClr val="000000"/>
                </a:solidFill>
                <a:effectLst/>
                <a:latin typeface="Book Antiqua" panose="02040602050305030304" pitchFamily="18" charset="0"/>
              </a:rPr>
              <a:t>UBuntu</a:t>
            </a:r>
            <a:r>
              <a:rPr lang="en-US" sz="1800" b="0" i="0" dirty="0">
                <a:solidFill>
                  <a:srgbClr val="000000"/>
                </a:solidFill>
                <a:effectLst/>
                <a:latin typeface="Book Antiqua" panose="02040602050305030304" pitchFamily="18" charset="0"/>
              </a:rPr>
              <a:t> etc. Most of them are available free of charges though you can have their enterprise versions by paying a nominal license fee.</a:t>
            </a:r>
            <a:endParaRPr lang="en-US" sz="3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693628" y="1787932"/>
            <a:ext cx="4577316" cy="523220"/>
          </a:xfrm>
          <a:prstGeom prst="rect">
            <a:avLst/>
          </a:prstGeom>
          <a:noFill/>
        </p:spPr>
        <p:txBody>
          <a:bodyPr wrap="square">
            <a:spAutoFit/>
          </a:bodyPr>
          <a:lstStyle/>
          <a:p>
            <a:r>
              <a:rPr lang="en-US" sz="2800" dirty="0">
                <a:latin typeface="Algerian" panose="04020705040A02060702" pitchFamily="82" charset="0"/>
              </a:rPr>
              <a:t>Linux </a:t>
            </a:r>
          </a:p>
        </p:txBody>
      </p:sp>
    </p:spTree>
    <p:extLst>
      <p:ext uri="{BB962C8B-B14F-4D97-AF65-F5344CB8AC3E}">
        <p14:creationId xmlns:p14="http://schemas.microsoft.com/office/powerpoint/2010/main" val="1567716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7CA7-2E5D-71C0-D0FC-BDB440439D8E}"/>
              </a:ext>
            </a:extLst>
          </p:cNvPr>
          <p:cNvSpPr>
            <a:spLocks noGrp="1"/>
          </p:cNvSpPr>
          <p:nvPr>
            <p:ph type="ctrTitle"/>
          </p:nvPr>
        </p:nvSpPr>
        <p:spPr>
          <a:xfrm>
            <a:off x="724125" y="1828800"/>
            <a:ext cx="3469800" cy="1511490"/>
          </a:xfrm>
        </p:spPr>
        <p:txBody>
          <a:bodyPr/>
          <a:lstStyle/>
          <a:p>
            <a:r>
              <a:rPr lang="en-US" sz="2800" b="0" i="0" u="none" strike="noStrike" dirty="0">
                <a:solidFill>
                  <a:srgbClr val="0645AD"/>
                </a:solidFill>
                <a:effectLst/>
                <a:latin typeface="Algerian" panose="04020705040A02060702" pitchFamily="82" charset="0"/>
                <a:hlinkClick r:id="rId2" tooltip="Linus Torvalds"/>
              </a:rPr>
              <a:t>Linus Torvalds</a:t>
            </a:r>
            <a:r>
              <a:rPr lang="en-US" sz="2800" b="0" i="0" dirty="0">
                <a:solidFill>
                  <a:srgbClr val="202122"/>
                </a:solidFill>
                <a:effectLst/>
                <a:latin typeface="Algerian" panose="04020705040A02060702" pitchFamily="82" charset="0"/>
              </a:rPr>
              <a:t>, principal author of the </a:t>
            </a:r>
            <a:r>
              <a:rPr lang="en-US" sz="2800" u="sng" dirty="0">
                <a:solidFill>
                  <a:schemeClr val="tx1"/>
                </a:solidFill>
                <a:latin typeface="Algerian" panose="04020705040A02060702" pitchFamily="82" charset="0"/>
              </a:rPr>
              <a:t>Linux</a:t>
            </a:r>
            <a:r>
              <a:rPr lang="en-US" sz="2800" dirty="0">
                <a:solidFill>
                  <a:srgbClr val="0645AD"/>
                </a:solidFill>
                <a:latin typeface="Algerian" panose="04020705040A02060702" pitchFamily="82" charset="0"/>
              </a:rPr>
              <a:t> </a:t>
            </a:r>
            <a:endParaRPr lang="en-US" sz="2800" dirty="0">
              <a:latin typeface="Algerian" panose="04020705040A02060702" pitchFamily="82" charset="0"/>
            </a:endParaRPr>
          </a:p>
        </p:txBody>
      </p:sp>
      <p:pic>
        <p:nvPicPr>
          <p:cNvPr id="1026" name="Picture 2">
            <a:extLst>
              <a:ext uri="{FF2B5EF4-FFF2-40B4-BE49-F238E27FC236}">
                <a16:creationId xmlns:a16="http://schemas.microsoft.com/office/drawing/2014/main" id="{68551DA7-07BB-82A7-C6DB-EAF05B879860}"/>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2593" b="2593"/>
          <a:stretch>
            <a:fillRect/>
          </a:stretch>
        </p:blipFill>
        <p:spPr bwMode="auto">
          <a:xfrm>
            <a:off x="4746636" y="334650"/>
            <a:ext cx="3713700" cy="447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3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B8C8-B93D-52B7-0FF0-122BE7B39595}"/>
              </a:ext>
            </a:extLst>
          </p:cNvPr>
          <p:cNvSpPr>
            <a:spLocks noGrp="1"/>
          </p:cNvSpPr>
          <p:nvPr>
            <p:ph type="title"/>
          </p:nvPr>
        </p:nvSpPr>
        <p:spPr>
          <a:xfrm>
            <a:off x="758850" y="413022"/>
            <a:ext cx="7626300" cy="572700"/>
          </a:xfrm>
        </p:spPr>
        <p:txBody>
          <a:bodyPr/>
          <a:lstStyle/>
          <a:p>
            <a:r>
              <a:rPr lang="en-US" b="1" dirty="0">
                <a:solidFill>
                  <a:srgbClr val="000000"/>
                </a:solidFill>
                <a:latin typeface="Algerian" panose="04020705040A02060702" pitchFamily="82" charset="0"/>
              </a:rPr>
              <a:t>Linux: </a:t>
            </a:r>
            <a:r>
              <a:rPr lang="en-US" b="1" i="0" dirty="0">
                <a:solidFill>
                  <a:srgbClr val="000000"/>
                </a:solidFill>
                <a:effectLst/>
                <a:latin typeface="Algerian" panose="04020705040A02060702" pitchFamily="82" charset="0"/>
              </a:rPr>
              <a:t>Precursors</a:t>
            </a:r>
            <a:br>
              <a:rPr lang="en-US" b="1" i="0" dirty="0">
                <a:solidFill>
                  <a:srgbClr val="000000"/>
                </a:solidFill>
                <a:effectLst/>
                <a:latin typeface="Algerian" panose="04020705040A02060702" pitchFamily="82" charset="0"/>
              </a:rPr>
            </a:b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503F8A34-D4B5-11A6-FE94-8E6DD0AEB6DC}"/>
              </a:ext>
            </a:extLst>
          </p:cNvPr>
          <p:cNvSpPr txBox="1"/>
          <p:nvPr/>
        </p:nvSpPr>
        <p:spPr>
          <a:xfrm>
            <a:off x="1588770" y="1287781"/>
            <a:ext cx="5966460" cy="3323987"/>
          </a:xfrm>
          <a:prstGeom prst="rect">
            <a:avLst/>
          </a:prstGeom>
          <a:noFill/>
        </p:spPr>
        <p:txBody>
          <a:bodyPr wrap="square" rtlCol="0">
            <a:spAutoFit/>
          </a:bodyPr>
          <a:lstStyle/>
          <a:p>
            <a:r>
              <a:rPr lang="en-US" b="0" i="0" dirty="0">
                <a:solidFill>
                  <a:srgbClr val="202122"/>
                </a:solidFill>
                <a:effectLst/>
                <a:latin typeface="Algerian" panose="04020705040A02060702" pitchFamily="82" charset="0"/>
              </a:rPr>
              <a:t>The </a:t>
            </a:r>
            <a:r>
              <a:rPr lang="en-US" b="0" i="0" u="none" strike="noStrike" dirty="0">
                <a:solidFill>
                  <a:srgbClr val="0645AD"/>
                </a:solidFill>
                <a:effectLst/>
                <a:latin typeface="Algerian" panose="04020705040A02060702" pitchFamily="82" charset="0"/>
                <a:hlinkClick r:id="rId2" tooltip="Unix"/>
              </a:rPr>
              <a:t>Unix</a:t>
            </a:r>
            <a:r>
              <a:rPr lang="en-US" b="0" i="0" dirty="0">
                <a:solidFill>
                  <a:srgbClr val="202122"/>
                </a:solidFill>
                <a:effectLst/>
                <a:latin typeface="Algerian" panose="04020705040A02060702" pitchFamily="82" charset="0"/>
              </a:rPr>
              <a:t> operating system was conceived and implemented in 1969, at </a:t>
            </a:r>
            <a:r>
              <a:rPr lang="en-US" b="0" i="0" u="none" strike="noStrike" dirty="0">
                <a:solidFill>
                  <a:srgbClr val="0645AD"/>
                </a:solidFill>
                <a:effectLst/>
                <a:latin typeface="Algerian" panose="04020705040A02060702" pitchFamily="82" charset="0"/>
                <a:hlinkClick r:id="rId3" tooltip="AT&amp;T"/>
              </a:rPr>
              <a:t>AT&amp;T</a:t>
            </a:r>
            <a:r>
              <a:rPr lang="en-US" b="0" i="0" dirty="0">
                <a:solidFill>
                  <a:srgbClr val="202122"/>
                </a:solidFill>
                <a:effectLst/>
                <a:latin typeface="Algerian" panose="04020705040A02060702" pitchFamily="82" charset="0"/>
              </a:rPr>
              <a:t>'s </a:t>
            </a:r>
            <a:r>
              <a:rPr lang="en-US" b="0" i="0" u="none" strike="noStrike" dirty="0">
                <a:solidFill>
                  <a:srgbClr val="0645AD"/>
                </a:solidFill>
                <a:effectLst/>
                <a:latin typeface="Algerian" panose="04020705040A02060702" pitchFamily="82" charset="0"/>
                <a:hlinkClick r:id="rId4" tooltip="Bell Labs"/>
              </a:rPr>
              <a:t>Bell Labs</a:t>
            </a:r>
            <a:r>
              <a:rPr lang="en-US" b="0" i="0" dirty="0">
                <a:solidFill>
                  <a:srgbClr val="202122"/>
                </a:solidFill>
                <a:effectLst/>
                <a:latin typeface="Algerian" panose="04020705040A02060702" pitchFamily="82" charset="0"/>
              </a:rPr>
              <a:t>, in the United States by </a:t>
            </a:r>
            <a:r>
              <a:rPr lang="en-US" b="0" i="0" u="none" strike="noStrike" dirty="0">
                <a:solidFill>
                  <a:srgbClr val="0645AD"/>
                </a:solidFill>
                <a:effectLst/>
                <a:latin typeface="Algerian" panose="04020705040A02060702" pitchFamily="82" charset="0"/>
                <a:hlinkClick r:id="rId5" tooltip="Ken Thompson"/>
              </a:rPr>
              <a:t>Ken Thompson</a:t>
            </a:r>
            <a:r>
              <a:rPr lang="en-US" b="0" i="0" dirty="0">
                <a:solidFill>
                  <a:srgbClr val="202122"/>
                </a:solidFill>
                <a:effectLst/>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6" tooltip="Dennis Ritchie"/>
              </a:rPr>
              <a:t>Dennis Ritchie</a:t>
            </a:r>
            <a:r>
              <a:rPr lang="en-US" b="0" i="0" dirty="0">
                <a:solidFill>
                  <a:srgbClr val="202122"/>
                </a:solidFill>
                <a:effectLst/>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7" tooltip="Douglas McIlroy"/>
              </a:rPr>
              <a:t>Douglas McIlroy</a:t>
            </a:r>
            <a:r>
              <a:rPr lang="en-US" b="0" i="0" dirty="0">
                <a:solidFill>
                  <a:srgbClr val="202122"/>
                </a:solidFill>
                <a:effectLst/>
                <a:latin typeface="Algerian" panose="04020705040A02060702" pitchFamily="82" charset="0"/>
              </a:rPr>
              <a:t>, and </a:t>
            </a:r>
            <a:r>
              <a:rPr lang="en-US" b="0" i="0" u="none" strike="noStrike" dirty="0">
                <a:solidFill>
                  <a:srgbClr val="0645AD"/>
                </a:solidFill>
                <a:effectLst/>
                <a:latin typeface="Algerian" panose="04020705040A02060702" pitchFamily="82" charset="0"/>
                <a:hlinkClick r:id="rId8" tooltip="Joe Ossanna"/>
              </a:rPr>
              <a:t>Joe </a:t>
            </a:r>
            <a:r>
              <a:rPr lang="en-US" b="0" i="0" u="none" strike="noStrike" dirty="0" err="1">
                <a:solidFill>
                  <a:srgbClr val="0645AD"/>
                </a:solidFill>
                <a:effectLst/>
                <a:latin typeface="Algerian" panose="04020705040A02060702" pitchFamily="82" charset="0"/>
                <a:hlinkClick r:id="rId8" tooltip="Joe Ossanna"/>
              </a:rPr>
              <a:t>Ossanna</a:t>
            </a:r>
            <a:r>
              <a:rPr lang="en-US" b="0" i="0" dirty="0">
                <a:solidFill>
                  <a:srgbClr val="202122"/>
                </a:solidFill>
                <a:effectLst/>
                <a:latin typeface="Algerian" panose="04020705040A02060702" pitchFamily="82" charset="0"/>
              </a:rPr>
              <a:t>.</a:t>
            </a:r>
            <a:r>
              <a:rPr lang="en-US" b="0" i="0" u="none" strike="noStrike" baseline="30000" dirty="0">
                <a:solidFill>
                  <a:srgbClr val="0645AD"/>
                </a:solidFill>
                <a:effectLst/>
                <a:latin typeface="Algerian" panose="04020705040A02060702" pitchFamily="82" charset="0"/>
                <a:hlinkClick r:id="rId9"/>
              </a:rPr>
              <a:t>[40]</a:t>
            </a:r>
            <a:r>
              <a:rPr lang="en-US" b="0" i="0" dirty="0">
                <a:solidFill>
                  <a:srgbClr val="202122"/>
                </a:solidFill>
                <a:effectLst/>
                <a:latin typeface="Algerian" panose="04020705040A02060702" pitchFamily="82" charset="0"/>
              </a:rPr>
              <a:t> First released in 1971, Unix was written entirely in </a:t>
            </a:r>
            <a:r>
              <a:rPr lang="en-US" b="0" i="0" u="none" strike="noStrike" dirty="0">
                <a:solidFill>
                  <a:srgbClr val="0645AD"/>
                </a:solidFill>
                <a:effectLst/>
                <a:latin typeface="Algerian" panose="04020705040A02060702" pitchFamily="82" charset="0"/>
                <a:hlinkClick r:id="rId10" tooltip="Assembly language"/>
              </a:rPr>
              <a:t>assembly language</a:t>
            </a:r>
            <a:r>
              <a:rPr lang="en-US" b="0" i="0" dirty="0">
                <a:solidFill>
                  <a:srgbClr val="202122"/>
                </a:solidFill>
                <a:effectLst/>
                <a:latin typeface="Algerian" panose="04020705040A02060702" pitchFamily="82" charset="0"/>
              </a:rPr>
              <a:t>, as was common practice at the time. In 1973, in a key pioneering approach, it was rewritten in the </a:t>
            </a:r>
            <a:r>
              <a:rPr lang="en-US" b="0" i="0" u="none" strike="noStrike" dirty="0">
                <a:solidFill>
                  <a:srgbClr val="0645AD"/>
                </a:solidFill>
                <a:effectLst/>
                <a:latin typeface="Algerian" panose="04020705040A02060702" pitchFamily="82" charset="0"/>
                <a:hlinkClick r:id="rId11" tooltip="C (programming language)"/>
              </a:rPr>
              <a:t>C</a:t>
            </a:r>
            <a:r>
              <a:rPr lang="en-US" b="0" i="0" dirty="0">
                <a:solidFill>
                  <a:srgbClr val="202122"/>
                </a:solidFill>
                <a:effectLst/>
                <a:latin typeface="Algerian" panose="04020705040A02060702" pitchFamily="82" charset="0"/>
              </a:rPr>
              <a:t> programming language by Dennis Ritchie (with the exception of some hardware and I/O routines). The availability of a </a:t>
            </a:r>
            <a:r>
              <a:rPr lang="en-US" b="0" i="0" u="none" strike="noStrike" dirty="0">
                <a:solidFill>
                  <a:srgbClr val="0645AD"/>
                </a:solidFill>
                <a:effectLst/>
                <a:latin typeface="Algerian" panose="04020705040A02060702" pitchFamily="82" charset="0"/>
                <a:hlinkClick r:id="rId12" tooltip="High-level language"/>
              </a:rPr>
              <a:t>high-level language</a:t>
            </a:r>
            <a:r>
              <a:rPr lang="en-US" b="0" i="0" dirty="0">
                <a:solidFill>
                  <a:srgbClr val="202122"/>
                </a:solidFill>
                <a:effectLst/>
                <a:latin typeface="Algerian" panose="04020705040A02060702" pitchFamily="82" charset="0"/>
              </a:rPr>
              <a:t> implementation of Unix made its </a:t>
            </a:r>
            <a:r>
              <a:rPr lang="en-US" b="0" i="0" u="none" strike="noStrike" dirty="0">
                <a:solidFill>
                  <a:srgbClr val="0645AD"/>
                </a:solidFill>
                <a:effectLst/>
                <a:latin typeface="Algerian" panose="04020705040A02060702" pitchFamily="82" charset="0"/>
                <a:hlinkClick r:id="rId13" tooltip="Porting"/>
              </a:rPr>
              <a:t>porting</a:t>
            </a:r>
            <a:r>
              <a:rPr lang="en-US" b="0" i="0" dirty="0">
                <a:solidFill>
                  <a:srgbClr val="202122"/>
                </a:solidFill>
                <a:effectLst/>
                <a:latin typeface="Algerian" panose="04020705040A02060702" pitchFamily="82" charset="0"/>
              </a:rPr>
              <a:t> to different computer platforms easier.</a:t>
            </a:r>
            <a:r>
              <a:rPr lang="en-US" b="0" i="0" u="none" strike="noStrike" baseline="30000" dirty="0">
                <a:solidFill>
                  <a:srgbClr val="0645AD"/>
                </a:solidFill>
                <a:effectLst/>
                <a:latin typeface="Algerian" panose="04020705040A02060702" pitchFamily="82" charset="0"/>
                <a:hlinkClick r:id="rId14"/>
              </a:rPr>
              <a:t>[4</a:t>
            </a:r>
            <a:endParaRPr lang="en-US" b="0" i="0" u="none" strike="noStrike" baseline="30000" dirty="0">
              <a:solidFill>
                <a:srgbClr val="0645AD"/>
              </a:solidFill>
              <a:effectLst/>
              <a:latin typeface="Algerian" panose="04020705040A02060702" pitchFamily="82" charset="0"/>
            </a:endParaRPr>
          </a:p>
          <a:p>
            <a:r>
              <a:rPr lang="en-US" b="0" i="0" u="none" strike="noStrike" dirty="0">
                <a:solidFill>
                  <a:srgbClr val="0645AD"/>
                </a:solidFill>
                <a:effectLst/>
                <a:latin typeface="Algerian" panose="04020705040A02060702" pitchFamily="82" charset="0"/>
                <a:hlinkClick r:id="rId15" tooltip="Onyx Systems"/>
              </a:rPr>
              <a:t>Onyx Systems</a:t>
            </a:r>
            <a:r>
              <a:rPr lang="en-US" b="0" i="0" dirty="0">
                <a:solidFill>
                  <a:srgbClr val="202122"/>
                </a:solidFill>
                <a:effectLst/>
                <a:latin typeface="Algerian" panose="04020705040A02060702" pitchFamily="82" charset="0"/>
              </a:rPr>
              <a:t> began selling early microcomputer-based Unix workstations in 1980. Later, </a:t>
            </a:r>
            <a:r>
              <a:rPr lang="en-US" b="0" i="0" u="none" strike="noStrike" dirty="0">
                <a:solidFill>
                  <a:srgbClr val="0645AD"/>
                </a:solidFill>
                <a:effectLst/>
                <a:latin typeface="Algerian" panose="04020705040A02060702" pitchFamily="82" charset="0"/>
                <a:hlinkClick r:id="rId16" tooltip="Sun Microsystems"/>
              </a:rPr>
              <a:t>Sun Microsystems</a:t>
            </a:r>
            <a:r>
              <a:rPr lang="en-US" b="0" i="0" dirty="0">
                <a:solidFill>
                  <a:srgbClr val="202122"/>
                </a:solidFill>
                <a:effectLst/>
                <a:latin typeface="Algerian" panose="04020705040A02060702" pitchFamily="82" charset="0"/>
              </a:rPr>
              <a:t>, founded as a spin-off of a student project at </a:t>
            </a:r>
            <a:r>
              <a:rPr lang="en-US" b="0" i="0" u="none" strike="noStrike" dirty="0">
                <a:solidFill>
                  <a:srgbClr val="0645AD"/>
                </a:solidFill>
                <a:effectLst/>
                <a:latin typeface="Algerian" panose="04020705040A02060702" pitchFamily="82" charset="0"/>
                <a:hlinkClick r:id="rId17" tooltip="Stanford University"/>
              </a:rPr>
              <a:t>Stanford University</a:t>
            </a:r>
            <a:r>
              <a:rPr lang="en-US" b="0" i="0" dirty="0">
                <a:solidFill>
                  <a:srgbClr val="202122"/>
                </a:solidFill>
                <a:effectLst/>
                <a:latin typeface="Algerian" panose="04020705040A02060702" pitchFamily="82" charset="0"/>
              </a:rPr>
              <a:t>, also began selling Unix-based desktop workstations in 1982.</a:t>
            </a:r>
            <a:endParaRPr lang="en-US" dirty="0">
              <a:latin typeface="Algerian" panose="04020705040A02060702" pitchFamily="82" charset="0"/>
            </a:endParaRPr>
          </a:p>
        </p:txBody>
      </p:sp>
    </p:spTree>
    <p:extLst>
      <p:ext uri="{BB962C8B-B14F-4D97-AF65-F5344CB8AC3E}">
        <p14:creationId xmlns:p14="http://schemas.microsoft.com/office/powerpoint/2010/main" val="3368236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F0B6-A2D6-398C-33AC-40D13A4B9787}"/>
              </a:ext>
            </a:extLst>
          </p:cNvPr>
          <p:cNvSpPr>
            <a:spLocks noGrp="1"/>
          </p:cNvSpPr>
          <p:nvPr>
            <p:ph type="title"/>
          </p:nvPr>
        </p:nvSpPr>
        <p:spPr>
          <a:xfrm>
            <a:off x="758775" y="283820"/>
            <a:ext cx="7626300" cy="572700"/>
          </a:xfrm>
        </p:spPr>
        <p:txBody>
          <a:bodyPr/>
          <a:lstStyle/>
          <a:p>
            <a:r>
              <a:rPr lang="en-US" b="1" dirty="0">
                <a:solidFill>
                  <a:srgbClr val="000000"/>
                </a:solidFill>
                <a:latin typeface="Algerian" panose="04020705040A02060702" pitchFamily="82" charset="0"/>
              </a:rPr>
              <a:t>Linux: Creation</a:t>
            </a:r>
            <a:br>
              <a:rPr lang="en-US" b="1" i="0" dirty="0">
                <a:solidFill>
                  <a:srgbClr val="000000"/>
                </a:solidFill>
                <a:effectLst/>
                <a:latin typeface="Algerian" panose="04020705040A02060702" pitchFamily="82" charset="0"/>
              </a:rPr>
            </a:br>
            <a:endParaRPr lang="en-US" dirty="0"/>
          </a:p>
        </p:txBody>
      </p:sp>
      <p:sp>
        <p:nvSpPr>
          <p:cNvPr id="3" name="TextBox 2">
            <a:extLst>
              <a:ext uri="{FF2B5EF4-FFF2-40B4-BE49-F238E27FC236}">
                <a16:creationId xmlns:a16="http://schemas.microsoft.com/office/drawing/2014/main" id="{0975442A-074E-2C81-E5C5-CF70F3049976}"/>
              </a:ext>
            </a:extLst>
          </p:cNvPr>
          <p:cNvSpPr txBox="1"/>
          <p:nvPr/>
        </p:nvSpPr>
        <p:spPr>
          <a:xfrm>
            <a:off x="1356285" y="1104806"/>
            <a:ext cx="6431280" cy="3754874"/>
          </a:xfrm>
          <a:prstGeom prst="rect">
            <a:avLst/>
          </a:prstGeom>
          <a:noFill/>
        </p:spPr>
        <p:txBody>
          <a:bodyPr wrap="square" rtlCol="0">
            <a:spAutoFit/>
          </a:bodyPr>
          <a:lstStyle/>
          <a:p>
            <a:pPr algn="l"/>
            <a:r>
              <a:rPr lang="en-US" b="0" i="0" dirty="0">
                <a:solidFill>
                  <a:srgbClr val="202122"/>
                </a:solidFill>
                <a:effectLst/>
                <a:latin typeface="Algerian" panose="04020705040A02060702" pitchFamily="82" charset="0"/>
              </a:rPr>
              <a:t>While attending the </a:t>
            </a:r>
            <a:r>
              <a:rPr lang="en-US" b="0" i="0" u="none" strike="noStrike" dirty="0">
                <a:solidFill>
                  <a:srgbClr val="0645AD"/>
                </a:solidFill>
                <a:effectLst/>
                <a:latin typeface="Algerian" panose="04020705040A02060702" pitchFamily="82" charset="0"/>
                <a:hlinkClick r:id="rId2" tooltip="University of Helsinki"/>
              </a:rPr>
              <a:t>University of Helsinki</a:t>
            </a:r>
            <a:r>
              <a:rPr lang="en-US" b="0" i="0" dirty="0">
                <a:solidFill>
                  <a:srgbClr val="202122"/>
                </a:solidFill>
                <a:effectLst/>
                <a:latin typeface="Algerian" panose="04020705040A02060702" pitchFamily="82" charset="0"/>
              </a:rPr>
              <a:t> in the fall of 1990, Torvalds enrolled in a Unix course.</a:t>
            </a:r>
            <a:r>
              <a:rPr lang="en-US" b="0" i="0" u="none" strike="noStrike" baseline="30000" dirty="0">
                <a:solidFill>
                  <a:srgbClr val="0645AD"/>
                </a:solidFill>
                <a:effectLst/>
                <a:latin typeface="Algerian" panose="04020705040A02060702" pitchFamily="82" charset="0"/>
                <a:hlinkClick r:id="rId3"/>
              </a:rPr>
              <a:t>[51]</a:t>
            </a:r>
            <a:r>
              <a:rPr lang="en-US" b="0" i="0" dirty="0">
                <a:solidFill>
                  <a:srgbClr val="202122"/>
                </a:solidFill>
                <a:effectLst/>
                <a:latin typeface="Algerian" panose="04020705040A02060702" pitchFamily="82" charset="0"/>
              </a:rPr>
              <a:t> The course utilized a </a:t>
            </a:r>
            <a:r>
              <a:rPr lang="en-US" b="0" i="0" u="none" strike="noStrike" dirty="0">
                <a:solidFill>
                  <a:srgbClr val="0645AD"/>
                </a:solidFill>
                <a:effectLst/>
                <a:latin typeface="Algerian" panose="04020705040A02060702" pitchFamily="82" charset="0"/>
                <a:hlinkClick r:id="rId4" tooltip="MicroVAX"/>
              </a:rPr>
              <a:t>MicroVAX</a:t>
            </a:r>
            <a:r>
              <a:rPr lang="en-US" b="0" i="0" dirty="0">
                <a:solidFill>
                  <a:srgbClr val="202122"/>
                </a:solidFill>
                <a:effectLst/>
                <a:latin typeface="Algerian" panose="04020705040A02060702" pitchFamily="82" charset="0"/>
              </a:rPr>
              <a:t> minicomputer running </a:t>
            </a:r>
            <a:r>
              <a:rPr lang="en-US" b="0" i="0" u="none" strike="noStrike" dirty="0">
                <a:solidFill>
                  <a:srgbClr val="0645AD"/>
                </a:solidFill>
                <a:effectLst/>
                <a:latin typeface="Algerian" panose="04020705040A02060702" pitchFamily="82" charset="0"/>
                <a:hlinkClick r:id="rId5" tooltip="Ultrix"/>
              </a:rPr>
              <a:t>Ultrix</a:t>
            </a:r>
            <a:r>
              <a:rPr lang="en-US" b="0" i="0" dirty="0">
                <a:solidFill>
                  <a:srgbClr val="202122"/>
                </a:solidFill>
                <a:effectLst/>
                <a:latin typeface="Algerian" panose="04020705040A02060702" pitchFamily="82" charset="0"/>
              </a:rPr>
              <a:t>, and one of the required texts was </a:t>
            </a:r>
            <a:r>
              <a:rPr lang="en-US" b="0" i="1" u="none" strike="noStrike" dirty="0">
                <a:solidFill>
                  <a:srgbClr val="0645AD"/>
                </a:solidFill>
                <a:effectLst/>
                <a:latin typeface="Algerian" panose="04020705040A02060702" pitchFamily="82" charset="0"/>
                <a:hlinkClick r:id="rId6" tooltip="Operating Systems: Design and Implementation"/>
              </a:rPr>
              <a:t>Operating Systems: Design and Implementation</a:t>
            </a:r>
            <a:r>
              <a:rPr lang="en-US" b="0" i="0" dirty="0">
                <a:solidFill>
                  <a:srgbClr val="202122"/>
                </a:solidFill>
                <a:effectLst/>
                <a:latin typeface="Algerian" panose="04020705040A02060702" pitchFamily="82" charset="0"/>
              </a:rPr>
              <a:t> by </a:t>
            </a:r>
            <a:r>
              <a:rPr lang="en-US" b="0" i="0" u="none" strike="noStrike" dirty="0">
                <a:solidFill>
                  <a:srgbClr val="0645AD"/>
                </a:solidFill>
                <a:effectLst/>
                <a:latin typeface="Algerian" panose="04020705040A02060702" pitchFamily="82" charset="0"/>
                <a:hlinkClick r:id="rId7" tooltip="Andrew S. Tanenbaum"/>
              </a:rPr>
              <a:t>Andrew S. Tanenbaum</a:t>
            </a:r>
            <a:r>
              <a:rPr lang="en-US" b="0" i="0" dirty="0">
                <a:solidFill>
                  <a:srgbClr val="202122"/>
                </a:solidFill>
                <a:effectLst/>
                <a:latin typeface="Algerian" panose="04020705040A02060702" pitchFamily="82" charset="0"/>
              </a:rPr>
              <a:t>. This textbook included a copy of Tanenbaum's </a:t>
            </a:r>
            <a:r>
              <a:rPr lang="en-US" b="0" i="0" u="none" strike="noStrike" dirty="0">
                <a:solidFill>
                  <a:srgbClr val="0645AD"/>
                </a:solidFill>
                <a:effectLst/>
                <a:latin typeface="Algerian" panose="04020705040A02060702" pitchFamily="82" charset="0"/>
                <a:hlinkClick r:id="rId8" tooltip="MINIX"/>
              </a:rPr>
              <a:t>MINIX</a:t>
            </a:r>
            <a:r>
              <a:rPr lang="en-US" b="0" i="0" dirty="0">
                <a:solidFill>
                  <a:srgbClr val="202122"/>
                </a:solidFill>
                <a:effectLst/>
                <a:latin typeface="Algerian" panose="04020705040A02060702" pitchFamily="82" charset="0"/>
              </a:rPr>
              <a:t> operating system. It was with this course that Torvalds first became exposed to Unix. In 1991, he became curious about operating systems.</a:t>
            </a:r>
            <a:r>
              <a:rPr lang="en-US" b="0" i="0" u="none" strike="noStrike" baseline="30000" dirty="0">
                <a:solidFill>
                  <a:srgbClr val="0645AD"/>
                </a:solidFill>
                <a:effectLst/>
                <a:latin typeface="Algerian" panose="04020705040A02060702" pitchFamily="82" charset="0"/>
                <a:hlinkClick r:id="rId9"/>
              </a:rPr>
              <a:t>[52]</a:t>
            </a:r>
            <a:r>
              <a:rPr lang="en-US" b="0" i="0" dirty="0">
                <a:solidFill>
                  <a:srgbClr val="202122"/>
                </a:solidFill>
                <a:effectLst/>
                <a:latin typeface="Algerian" panose="04020705040A02060702" pitchFamily="82" charset="0"/>
              </a:rPr>
              <a:t> Frustrated by the licensing of MINIX, which at the time limited it to educational use only,</a:t>
            </a:r>
            <a:r>
              <a:rPr lang="en-US" b="0" i="0" u="none" strike="noStrike" baseline="30000" dirty="0">
                <a:solidFill>
                  <a:srgbClr val="0645AD"/>
                </a:solidFill>
                <a:effectLst/>
                <a:latin typeface="Algerian" panose="04020705040A02060702" pitchFamily="82" charset="0"/>
                <a:hlinkClick r:id="rId10"/>
              </a:rPr>
              <a:t>[48]</a:t>
            </a:r>
            <a:r>
              <a:rPr lang="en-US" b="0" i="0" dirty="0">
                <a:solidFill>
                  <a:srgbClr val="202122"/>
                </a:solidFill>
                <a:effectLst/>
                <a:latin typeface="Algerian" panose="04020705040A02060702" pitchFamily="82" charset="0"/>
              </a:rPr>
              <a:t> he began to work on his own operating system kernel, which eventually became the </a:t>
            </a:r>
            <a:r>
              <a:rPr lang="en-US" b="0" i="0" u="none" strike="noStrike" dirty="0">
                <a:solidFill>
                  <a:srgbClr val="0645AD"/>
                </a:solidFill>
                <a:effectLst/>
                <a:latin typeface="Algerian" panose="04020705040A02060702" pitchFamily="82" charset="0"/>
                <a:hlinkClick r:id="rId11" tooltip="Linux kernel"/>
              </a:rPr>
              <a:t>Linux kernel</a:t>
            </a:r>
            <a:r>
              <a:rPr lang="en-US" b="0" i="0" dirty="0">
                <a:solidFill>
                  <a:srgbClr val="202122"/>
                </a:solidFill>
                <a:effectLst/>
                <a:latin typeface="Algerian" panose="04020705040A02060702" pitchFamily="82" charset="0"/>
              </a:rPr>
              <a:t>.</a:t>
            </a:r>
          </a:p>
          <a:p>
            <a:pPr algn="l"/>
            <a:endParaRPr lang="en-US" b="0" i="0" dirty="0">
              <a:solidFill>
                <a:srgbClr val="202122"/>
              </a:solidFill>
              <a:effectLst/>
              <a:latin typeface="Algerian" panose="04020705040A02060702" pitchFamily="82" charset="0"/>
            </a:endParaRPr>
          </a:p>
          <a:p>
            <a:pPr algn="l"/>
            <a:r>
              <a:rPr lang="en-US" b="0" i="0" dirty="0">
                <a:solidFill>
                  <a:srgbClr val="202122"/>
                </a:solidFill>
                <a:effectLst/>
                <a:latin typeface="Algerian" panose="04020705040A02060702" pitchFamily="82" charset="0"/>
              </a:rPr>
              <a:t>Torvalds began the development of the Linux kernel on MINIX and applications written for MINIX were also used on Linux. Later, Linux matured and further Linux kernel development took place on Linux systems.</a:t>
            </a:r>
          </a:p>
          <a:p>
            <a:endParaRPr lang="en-US" dirty="0">
              <a:latin typeface="Algerian" panose="04020705040A02060702" pitchFamily="82" charset="0"/>
            </a:endParaRPr>
          </a:p>
        </p:txBody>
      </p:sp>
    </p:spTree>
    <p:extLst>
      <p:ext uri="{BB962C8B-B14F-4D97-AF65-F5344CB8AC3E}">
        <p14:creationId xmlns:p14="http://schemas.microsoft.com/office/powerpoint/2010/main" val="6161947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D6B0-0E32-F2A4-B35D-FC70BF8C5127}"/>
              </a:ext>
            </a:extLst>
          </p:cNvPr>
          <p:cNvSpPr>
            <a:spLocks noGrp="1"/>
          </p:cNvSpPr>
          <p:nvPr>
            <p:ph type="title"/>
          </p:nvPr>
        </p:nvSpPr>
        <p:spPr>
          <a:xfrm>
            <a:off x="861720" y="588620"/>
            <a:ext cx="7626300" cy="572700"/>
          </a:xfrm>
        </p:spPr>
        <p:txBody>
          <a:bodyPr/>
          <a:lstStyle/>
          <a:p>
            <a:r>
              <a:rPr lang="en-US" b="1" dirty="0">
                <a:solidFill>
                  <a:srgbClr val="000000"/>
                </a:solidFill>
                <a:latin typeface="Algerian" panose="04020705040A02060702" pitchFamily="82" charset="0"/>
              </a:rPr>
              <a:t>Linux: </a:t>
            </a:r>
            <a:r>
              <a:rPr lang="en-US" b="1" dirty="0" err="1">
                <a:solidFill>
                  <a:srgbClr val="000000"/>
                </a:solidFill>
                <a:latin typeface="Algerian" panose="04020705040A02060702" pitchFamily="82" charset="0"/>
              </a:rPr>
              <a:t>NAming</a:t>
            </a:r>
            <a:br>
              <a:rPr lang="en-US" b="1" i="0" dirty="0">
                <a:solidFill>
                  <a:srgbClr val="000000"/>
                </a:solidFill>
                <a:effectLst/>
                <a:latin typeface="Algerian" panose="04020705040A02060702" pitchFamily="82" charset="0"/>
              </a:rPr>
            </a:br>
            <a:endParaRPr lang="en-US" dirty="0"/>
          </a:p>
        </p:txBody>
      </p:sp>
      <p:sp>
        <p:nvSpPr>
          <p:cNvPr id="3" name="TextBox 2">
            <a:extLst>
              <a:ext uri="{FF2B5EF4-FFF2-40B4-BE49-F238E27FC236}">
                <a16:creationId xmlns:a16="http://schemas.microsoft.com/office/drawing/2014/main" id="{D1094D76-0EE0-75D1-9FD5-4A854B2D0C7B}"/>
              </a:ext>
            </a:extLst>
          </p:cNvPr>
          <p:cNvSpPr txBox="1"/>
          <p:nvPr/>
        </p:nvSpPr>
        <p:spPr>
          <a:xfrm>
            <a:off x="2072640" y="1771531"/>
            <a:ext cx="5204460" cy="1600438"/>
          </a:xfrm>
          <a:prstGeom prst="rect">
            <a:avLst/>
          </a:prstGeom>
          <a:noFill/>
        </p:spPr>
        <p:txBody>
          <a:bodyPr wrap="square" rtlCol="0">
            <a:spAutoFit/>
          </a:bodyPr>
          <a:lstStyle/>
          <a:p>
            <a:r>
              <a:rPr lang="en-US" b="0" i="0" dirty="0">
                <a:solidFill>
                  <a:srgbClr val="202122"/>
                </a:solidFill>
                <a:effectLst/>
                <a:latin typeface="Algerian" panose="04020705040A02060702" pitchFamily="82" charset="0"/>
              </a:rPr>
              <a:t>Linus Torvalds had wanted to call his invention "</a:t>
            </a:r>
            <a:r>
              <a:rPr lang="en-US" b="1" i="0" dirty="0" err="1">
                <a:solidFill>
                  <a:srgbClr val="202122"/>
                </a:solidFill>
                <a:effectLst/>
                <a:latin typeface="Algerian" panose="04020705040A02060702" pitchFamily="82" charset="0"/>
              </a:rPr>
              <a:t>Freax</a:t>
            </a:r>
            <a:r>
              <a:rPr lang="en-US" b="0" i="0" dirty="0">
                <a:solidFill>
                  <a:srgbClr val="202122"/>
                </a:solidFill>
                <a:effectLst/>
                <a:latin typeface="Algerian" panose="04020705040A02060702" pitchFamily="82" charset="0"/>
              </a:rPr>
              <a:t>", a </a:t>
            </a:r>
            <a:r>
              <a:rPr lang="en-US" b="0" i="0" u="none" strike="noStrike" dirty="0">
                <a:solidFill>
                  <a:srgbClr val="0645AD"/>
                </a:solidFill>
                <a:effectLst/>
                <a:latin typeface="Algerian" panose="04020705040A02060702" pitchFamily="82" charset="0"/>
                <a:hlinkClick r:id="rId2" tooltip="Portmanteau"/>
              </a:rPr>
              <a:t>portmanteau</a:t>
            </a:r>
            <a:r>
              <a:rPr lang="en-US" b="0" i="0" dirty="0">
                <a:solidFill>
                  <a:srgbClr val="202122"/>
                </a:solidFill>
                <a:effectLst/>
                <a:latin typeface="Algerian" panose="04020705040A02060702" pitchFamily="82" charset="0"/>
              </a:rPr>
              <a:t> of "free", "freak", and "x" (as an allusion to Unix). During the start of his work on the system, some of the project's </a:t>
            </a:r>
            <a:r>
              <a:rPr lang="en-US" b="0" i="0" u="none" strike="noStrike" dirty="0" err="1">
                <a:solidFill>
                  <a:srgbClr val="0645AD"/>
                </a:solidFill>
                <a:effectLst/>
                <a:latin typeface="Algerian" panose="04020705040A02060702" pitchFamily="82" charset="0"/>
                <a:hlinkClick r:id="rId3" tooltip="Makefile"/>
              </a:rPr>
              <a:t>makefiles</a:t>
            </a:r>
            <a:r>
              <a:rPr lang="en-US" b="0" i="0" dirty="0">
                <a:solidFill>
                  <a:srgbClr val="202122"/>
                </a:solidFill>
                <a:effectLst/>
                <a:latin typeface="Algerian" panose="04020705040A02060702" pitchFamily="82" charset="0"/>
              </a:rPr>
              <a:t> included the name "</a:t>
            </a:r>
            <a:r>
              <a:rPr lang="en-US" b="0" i="0" dirty="0" err="1">
                <a:solidFill>
                  <a:srgbClr val="202122"/>
                </a:solidFill>
                <a:effectLst/>
                <a:latin typeface="Algerian" panose="04020705040A02060702" pitchFamily="82" charset="0"/>
              </a:rPr>
              <a:t>Freax</a:t>
            </a:r>
            <a:r>
              <a:rPr lang="en-US" b="0" i="0" dirty="0">
                <a:solidFill>
                  <a:srgbClr val="202122"/>
                </a:solidFill>
                <a:effectLst/>
                <a:latin typeface="Algerian" panose="04020705040A02060702" pitchFamily="82" charset="0"/>
              </a:rPr>
              <a:t>" for about half a year. Initially, Torvalds considered the name "Linux" but dismissed it as too egotistical</a:t>
            </a:r>
            <a:endParaRPr lang="en-US" dirty="0">
              <a:latin typeface="Algerian" panose="04020705040A02060702" pitchFamily="82" charset="0"/>
            </a:endParaRPr>
          </a:p>
        </p:txBody>
      </p:sp>
    </p:spTree>
    <p:extLst>
      <p:ext uri="{BB962C8B-B14F-4D97-AF65-F5344CB8AC3E}">
        <p14:creationId xmlns:p14="http://schemas.microsoft.com/office/powerpoint/2010/main" val="2720685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CCCE-4129-BAE6-6602-AAA0C6F448FB}"/>
              </a:ext>
            </a:extLst>
          </p:cNvPr>
          <p:cNvSpPr>
            <a:spLocks noGrp="1"/>
          </p:cNvSpPr>
          <p:nvPr>
            <p:ph type="title"/>
          </p:nvPr>
        </p:nvSpPr>
        <p:spPr>
          <a:xfrm>
            <a:off x="758850" y="337160"/>
            <a:ext cx="7626300" cy="572700"/>
          </a:xfrm>
        </p:spPr>
        <p:txBody>
          <a:bodyPr/>
          <a:lstStyle/>
          <a:p>
            <a:r>
              <a:rPr lang="en-US" b="0" i="0" dirty="0">
                <a:solidFill>
                  <a:srgbClr val="000000"/>
                </a:solidFill>
                <a:effectLst/>
                <a:latin typeface="Algerian" panose="04020705040A02060702" pitchFamily="82" charset="0"/>
              </a:rPr>
              <a:t>Linux: Design</a:t>
            </a:r>
            <a:br>
              <a:rPr lang="en-US" b="0" i="0" dirty="0">
                <a:solidFill>
                  <a:srgbClr val="000000"/>
                </a:solidFill>
                <a:effectLst/>
                <a:latin typeface="Algerian" panose="04020705040A02060702" pitchFamily="82" charset="0"/>
              </a:rPr>
            </a:br>
            <a:endParaRPr lang="en-US" dirty="0">
              <a:latin typeface="Algerian" panose="04020705040A02060702" pitchFamily="82" charset="0"/>
            </a:endParaRPr>
          </a:p>
        </p:txBody>
      </p:sp>
      <p:pic>
        <p:nvPicPr>
          <p:cNvPr id="3074" name="Picture 2">
            <a:extLst>
              <a:ext uri="{FF2B5EF4-FFF2-40B4-BE49-F238E27FC236}">
                <a16:creationId xmlns:a16="http://schemas.microsoft.com/office/drawing/2014/main" id="{CF53DBB2-3AC8-9891-2E26-0EC464B7D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355" y="2227599"/>
            <a:ext cx="2095500" cy="14763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9E0CA6-0ECC-764A-13B2-CCF37BFA3009}"/>
              </a:ext>
            </a:extLst>
          </p:cNvPr>
          <p:cNvSpPr txBox="1"/>
          <p:nvPr/>
        </p:nvSpPr>
        <p:spPr>
          <a:xfrm>
            <a:off x="1074420" y="1196072"/>
            <a:ext cx="4701540" cy="3539430"/>
          </a:xfrm>
          <a:prstGeom prst="rect">
            <a:avLst/>
          </a:prstGeom>
          <a:noFill/>
        </p:spPr>
        <p:txBody>
          <a:bodyPr wrap="square" rtlCol="0">
            <a:spAutoFit/>
          </a:bodyPr>
          <a:lstStyle/>
          <a:p>
            <a:r>
              <a:rPr lang="en-US" dirty="0">
                <a:latin typeface="Algerian" panose="04020705040A02060702" pitchFamily="82" charset="0"/>
              </a:rPr>
              <a:t>The </a:t>
            </a:r>
            <a:r>
              <a:rPr lang="en-US" u="sng" dirty="0">
                <a:latin typeface="Algerian" panose="04020705040A02060702" pitchFamily="82" charset="0"/>
              </a:rPr>
              <a:t>Linux kernel </a:t>
            </a:r>
            <a:r>
              <a:rPr lang="en-US" dirty="0">
                <a:latin typeface="Algerian" panose="04020705040A02060702" pitchFamily="82" charset="0"/>
              </a:rPr>
              <a:t>was not created; rather, it evolved through natural selection, according to several open source developers. Linux, according to Torvalds, "grew with a lot of mutations — and because the changes were less than random, they were faster and more directed than alpha-particles in DNA," even if the Unix design functioned as a scaffolding. [71] According to Eric S. Raymond, the social, not the technical, features of Linux are revolutionary. Prior to Linux, complicated software was painstakingly created by small teams, but "Linux evolved in a completely different way. It was almost immediately casually hacked on by a sizable number of volunteers who could only communicate online.</a:t>
            </a:r>
          </a:p>
        </p:txBody>
      </p:sp>
    </p:spTree>
    <p:extLst>
      <p:ext uri="{BB962C8B-B14F-4D97-AF65-F5344CB8AC3E}">
        <p14:creationId xmlns:p14="http://schemas.microsoft.com/office/powerpoint/2010/main" val="2419206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50AE-2FFC-6E44-BBBF-CD06BD657396}"/>
              </a:ext>
            </a:extLst>
          </p:cNvPr>
          <p:cNvSpPr>
            <a:spLocks noGrp="1"/>
          </p:cNvSpPr>
          <p:nvPr>
            <p:ph type="title"/>
          </p:nvPr>
        </p:nvSpPr>
        <p:spPr>
          <a:xfrm>
            <a:off x="758775" y="466699"/>
            <a:ext cx="7626300" cy="782557"/>
          </a:xfrm>
        </p:spPr>
        <p:txBody>
          <a:bodyPr/>
          <a:lstStyle/>
          <a:p>
            <a:r>
              <a:rPr lang="en-US" sz="2000" b="1" i="0" dirty="0">
                <a:solidFill>
                  <a:srgbClr val="202122"/>
                </a:solidFill>
                <a:effectLst/>
                <a:latin typeface="Algerian" panose="04020705040A02060702" pitchFamily="82" charset="0"/>
              </a:rPr>
              <a:t>Various layers within Linux, also showing separation between the </a:t>
            </a:r>
            <a:r>
              <a:rPr lang="en-US" sz="2000" b="1" i="0" u="none" strike="noStrike" dirty="0">
                <a:solidFill>
                  <a:srgbClr val="0645AD"/>
                </a:solidFill>
                <a:effectLst/>
                <a:latin typeface="Algerian" panose="04020705040A02060702" pitchFamily="82" charset="0"/>
                <a:hlinkClick r:id="rId2" tooltip="User space"/>
              </a:rPr>
              <a:t>userland</a:t>
            </a:r>
            <a:r>
              <a:rPr lang="en-US" sz="2000" b="1" i="0" dirty="0">
                <a:solidFill>
                  <a:srgbClr val="202122"/>
                </a:solidFill>
                <a:effectLst/>
                <a:latin typeface="Algerian" panose="04020705040A02060702" pitchFamily="82" charset="0"/>
              </a:rPr>
              <a:t> and </a:t>
            </a:r>
            <a:r>
              <a:rPr lang="en-US" sz="2000" b="1" i="0" u="none" strike="noStrike" dirty="0">
                <a:solidFill>
                  <a:srgbClr val="0645AD"/>
                </a:solidFill>
                <a:effectLst/>
                <a:latin typeface="Algerian" panose="04020705040A02060702" pitchFamily="82" charset="0"/>
                <a:hlinkClick r:id="rId3" tooltip="Kernel space"/>
              </a:rPr>
              <a:t>kernel space</a:t>
            </a:r>
            <a:endParaRPr lang="en-US" sz="2000" dirty="0">
              <a:latin typeface="Algerian" panose="04020705040A02060702" pitchFamily="82" charset="0"/>
            </a:endParaRPr>
          </a:p>
        </p:txBody>
      </p:sp>
      <p:pic>
        <p:nvPicPr>
          <p:cNvPr id="4" name="Picture 3">
            <a:extLst>
              <a:ext uri="{FF2B5EF4-FFF2-40B4-BE49-F238E27FC236}">
                <a16:creationId xmlns:a16="http://schemas.microsoft.com/office/drawing/2014/main" id="{9124F449-B145-9F34-F9EE-8758D26CC088}"/>
              </a:ext>
            </a:extLst>
          </p:cNvPr>
          <p:cNvPicPr>
            <a:picLocks noChangeAspect="1"/>
          </p:cNvPicPr>
          <p:nvPr/>
        </p:nvPicPr>
        <p:blipFill>
          <a:blip r:embed="rId4"/>
          <a:stretch>
            <a:fillRect/>
          </a:stretch>
        </p:blipFill>
        <p:spPr>
          <a:xfrm>
            <a:off x="-75" y="1523577"/>
            <a:ext cx="9144000" cy="2370666"/>
          </a:xfrm>
          <a:prstGeom prst="rect">
            <a:avLst/>
          </a:prstGeom>
        </p:spPr>
      </p:pic>
    </p:spTree>
    <p:extLst>
      <p:ext uri="{BB962C8B-B14F-4D97-AF65-F5344CB8AC3E}">
        <p14:creationId xmlns:p14="http://schemas.microsoft.com/office/powerpoint/2010/main" val="1838050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5E7-1868-7302-E4FD-D31D7DB3254E}"/>
              </a:ext>
            </a:extLst>
          </p:cNvPr>
          <p:cNvSpPr>
            <a:spLocks noGrp="1"/>
          </p:cNvSpPr>
          <p:nvPr>
            <p:ph type="title"/>
          </p:nvPr>
        </p:nvSpPr>
        <p:spPr>
          <a:xfrm>
            <a:off x="758774" y="466700"/>
            <a:ext cx="7844205" cy="572700"/>
          </a:xfrm>
        </p:spPr>
        <p:txBody>
          <a:bodyPr/>
          <a:lstStyle/>
          <a:p>
            <a:r>
              <a:rPr lang="en-US" sz="1800" b="0" i="0" dirty="0">
                <a:solidFill>
                  <a:srgbClr val="202122"/>
                </a:solidFill>
                <a:effectLst/>
                <a:latin typeface="Algerian" panose="04020705040A02060702" pitchFamily="82" charset="0"/>
              </a:rPr>
              <a:t>Installed components of a Linux system include the following:</a:t>
            </a:r>
            <a:endParaRPr lang="en-US" sz="1800" dirty="0">
              <a:latin typeface="Algerian" panose="04020705040A02060702" pitchFamily="82" charset="0"/>
            </a:endParaRPr>
          </a:p>
        </p:txBody>
      </p:sp>
      <p:sp>
        <p:nvSpPr>
          <p:cNvPr id="3" name="TextBox 2">
            <a:extLst>
              <a:ext uri="{FF2B5EF4-FFF2-40B4-BE49-F238E27FC236}">
                <a16:creationId xmlns:a16="http://schemas.microsoft.com/office/drawing/2014/main" id="{7EE52228-99CA-268C-C5D8-8C1513D54267}"/>
              </a:ext>
            </a:extLst>
          </p:cNvPr>
          <p:cNvSpPr txBox="1"/>
          <p:nvPr/>
        </p:nvSpPr>
        <p:spPr>
          <a:xfrm>
            <a:off x="1522386" y="1402080"/>
            <a:ext cx="6316980" cy="3108543"/>
          </a:xfrm>
          <a:prstGeom prst="rect">
            <a:avLst/>
          </a:prstGeom>
          <a:noFill/>
        </p:spPr>
        <p:txBody>
          <a:bodyPr wrap="square" rtlCol="0">
            <a:spAutoFit/>
          </a:bodyPr>
          <a:lstStyle/>
          <a:p>
            <a:r>
              <a:rPr lang="en-US" b="0" i="0" dirty="0">
                <a:solidFill>
                  <a:srgbClr val="202122"/>
                </a:solidFill>
                <a:effectLst/>
                <a:latin typeface="Algerian" panose="04020705040A02060702" pitchFamily="82" charset="0"/>
              </a:rPr>
              <a:t>- A </a:t>
            </a:r>
            <a:r>
              <a:rPr lang="en-US" b="0" i="0" u="none" strike="noStrike" dirty="0">
                <a:solidFill>
                  <a:srgbClr val="0645AD"/>
                </a:solidFill>
                <a:effectLst/>
                <a:latin typeface="Algerian" panose="04020705040A02060702" pitchFamily="82" charset="0"/>
                <a:hlinkClick r:id="rId2" tooltip="Bootloader"/>
              </a:rPr>
              <a:t>bootloader</a:t>
            </a:r>
            <a:r>
              <a:rPr lang="en-US" b="0" i="0" dirty="0">
                <a:solidFill>
                  <a:srgbClr val="202122"/>
                </a:solidFill>
                <a:effectLst/>
                <a:latin typeface="Algerian" panose="04020705040A02060702" pitchFamily="82" charset="0"/>
              </a:rPr>
              <a:t>, for example </a:t>
            </a:r>
            <a:r>
              <a:rPr lang="en-US" b="0" i="0" u="none" strike="noStrike" dirty="0">
                <a:solidFill>
                  <a:srgbClr val="0645AD"/>
                </a:solidFill>
                <a:effectLst/>
                <a:latin typeface="Algerian" panose="04020705040A02060702" pitchFamily="82" charset="0"/>
                <a:hlinkClick r:id="rId3" tooltip="GNU GRUB"/>
              </a:rPr>
              <a:t>GNU GRUB</a:t>
            </a:r>
            <a:r>
              <a:rPr lang="en-US" b="0" i="0" dirty="0">
                <a:solidFill>
                  <a:srgbClr val="202122"/>
                </a:solidFill>
                <a:effectLst/>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4" tooltip="LILO (boot loader)"/>
              </a:rPr>
              <a:t>LILO</a:t>
            </a:r>
            <a:r>
              <a:rPr lang="en-US" b="0" i="0" dirty="0">
                <a:solidFill>
                  <a:srgbClr val="202122"/>
                </a:solidFill>
                <a:effectLst/>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5" tooltip="SYSLINUX"/>
              </a:rPr>
              <a:t>SYSLINUX</a:t>
            </a:r>
            <a:r>
              <a:rPr lang="en-US" b="0" i="0" dirty="0">
                <a:solidFill>
                  <a:srgbClr val="202122"/>
                </a:solidFill>
                <a:effectLst/>
                <a:latin typeface="Algerian" panose="04020705040A02060702" pitchFamily="82" charset="0"/>
              </a:rPr>
              <a:t> or </a:t>
            </a:r>
            <a:r>
              <a:rPr lang="en-US" b="0" i="0" u="none" strike="noStrike" dirty="0" err="1">
                <a:solidFill>
                  <a:srgbClr val="0645AD"/>
                </a:solidFill>
                <a:effectLst/>
                <a:latin typeface="Algerian" panose="04020705040A02060702" pitchFamily="82" charset="0"/>
                <a:hlinkClick r:id="rId6" tooltip="Systemd-boot"/>
              </a:rPr>
              <a:t>systemd</a:t>
            </a:r>
            <a:r>
              <a:rPr lang="en-US" b="0" i="0" u="none" strike="noStrike" dirty="0">
                <a:solidFill>
                  <a:srgbClr val="0645AD"/>
                </a:solidFill>
                <a:effectLst/>
                <a:latin typeface="Algerian" panose="04020705040A02060702" pitchFamily="82" charset="0"/>
                <a:hlinkClick r:id="rId6" tooltip="Systemd-boot"/>
              </a:rPr>
              <a:t>-boot</a:t>
            </a:r>
            <a:r>
              <a:rPr lang="en-US" b="0" i="0" dirty="0">
                <a:solidFill>
                  <a:srgbClr val="202122"/>
                </a:solidFill>
                <a:effectLst/>
                <a:latin typeface="Algerian" panose="04020705040A02060702" pitchFamily="82" charset="0"/>
              </a:rPr>
              <a:t>.</a:t>
            </a:r>
          </a:p>
          <a:p>
            <a:r>
              <a:rPr lang="en-US" dirty="0">
                <a:latin typeface="Algerian" panose="04020705040A02060702" pitchFamily="82" charset="0"/>
              </a:rPr>
              <a:t>- </a:t>
            </a:r>
            <a:r>
              <a:rPr lang="en-US" b="0" i="0" dirty="0">
                <a:solidFill>
                  <a:srgbClr val="202122"/>
                </a:solidFill>
                <a:effectLst/>
                <a:latin typeface="Algerian" panose="04020705040A02060702" pitchFamily="82" charset="0"/>
              </a:rPr>
              <a:t>An </a:t>
            </a:r>
            <a:r>
              <a:rPr lang="en-US" b="0" i="0" u="none" strike="noStrike" dirty="0" err="1">
                <a:solidFill>
                  <a:srgbClr val="0645AD"/>
                </a:solidFill>
                <a:effectLst/>
                <a:latin typeface="Algerian" panose="04020705040A02060702" pitchFamily="82" charset="0"/>
                <a:hlinkClick r:id="rId7" tooltip="Init"/>
              </a:rPr>
              <a:t>init</a:t>
            </a:r>
            <a:r>
              <a:rPr lang="en-US" b="0" i="0" dirty="0">
                <a:solidFill>
                  <a:srgbClr val="202122"/>
                </a:solidFill>
                <a:effectLst/>
                <a:latin typeface="Algerian" panose="04020705040A02060702" pitchFamily="82" charset="0"/>
              </a:rPr>
              <a:t> program, such as the traditional </a:t>
            </a:r>
            <a:r>
              <a:rPr lang="en-US" b="0" i="0" u="none" strike="noStrike" dirty="0" err="1">
                <a:solidFill>
                  <a:srgbClr val="0645AD"/>
                </a:solidFill>
                <a:effectLst/>
                <a:latin typeface="Algerian" panose="04020705040A02060702" pitchFamily="82" charset="0"/>
                <a:hlinkClick r:id="rId8" tooltip="Sysvinit"/>
              </a:rPr>
              <a:t>sysvinit</a:t>
            </a:r>
            <a:r>
              <a:rPr lang="en-US" b="0" i="0" dirty="0">
                <a:solidFill>
                  <a:srgbClr val="202122"/>
                </a:solidFill>
                <a:effectLst/>
                <a:latin typeface="Algerian" panose="04020705040A02060702" pitchFamily="82" charset="0"/>
              </a:rPr>
              <a:t> and the newer </a:t>
            </a:r>
            <a:r>
              <a:rPr lang="en-US" b="0" i="0" u="none" strike="noStrike" dirty="0" err="1">
                <a:solidFill>
                  <a:srgbClr val="0645AD"/>
                </a:solidFill>
                <a:effectLst/>
                <a:latin typeface="Algerian" panose="04020705040A02060702" pitchFamily="82" charset="0"/>
                <a:hlinkClick r:id="rId9" tooltip="Systemd"/>
              </a:rPr>
              <a:t>systemd</a:t>
            </a:r>
            <a:r>
              <a:rPr lang="en-US" b="0" i="0" dirty="0">
                <a:solidFill>
                  <a:srgbClr val="202122"/>
                </a:solidFill>
                <a:effectLst/>
                <a:latin typeface="Algerian" panose="04020705040A02060702" pitchFamily="82" charset="0"/>
              </a:rPr>
              <a:t>, </a:t>
            </a:r>
            <a:r>
              <a:rPr lang="en-US" b="0" i="0" u="none" strike="noStrike" dirty="0" err="1">
                <a:solidFill>
                  <a:srgbClr val="0645AD"/>
                </a:solidFill>
                <a:effectLst/>
                <a:latin typeface="Algerian" panose="04020705040A02060702" pitchFamily="82" charset="0"/>
                <a:hlinkClick r:id="rId10" tooltip="OpenRC"/>
              </a:rPr>
              <a:t>OpenRC</a:t>
            </a:r>
            <a:r>
              <a:rPr lang="en-US" b="0" i="0" dirty="0">
                <a:solidFill>
                  <a:srgbClr val="202122"/>
                </a:solidFill>
                <a:effectLst/>
                <a:latin typeface="Algerian" panose="04020705040A02060702" pitchFamily="82" charset="0"/>
              </a:rPr>
              <a:t> and </a:t>
            </a:r>
            <a:r>
              <a:rPr lang="en-US" b="0" i="0" u="none" strike="noStrike" dirty="0">
                <a:solidFill>
                  <a:srgbClr val="0645AD"/>
                </a:solidFill>
                <a:effectLst/>
                <a:latin typeface="Algerian" panose="04020705040A02060702" pitchFamily="82" charset="0"/>
                <a:hlinkClick r:id="rId11" tooltip="Upstart (software)"/>
              </a:rPr>
              <a:t>Upstart</a:t>
            </a:r>
            <a:r>
              <a:rPr lang="en-US" b="0" i="0" dirty="0">
                <a:solidFill>
                  <a:srgbClr val="202122"/>
                </a:solidFill>
                <a:effectLst/>
                <a:latin typeface="Algerian" panose="04020705040A02060702" pitchFamily="82" charset="0"/>
              </a:rPr>
              <a:t>.</a:t>
            </a:r>
          </a:p>
          <a:p>
            <a:r>
              <a:rPr lang="en-US" dirty="0">
                <a:solidFill>
                  <a:srgbClr val="202122"/>
                </a:solidFill>
                <a:latin typeface="Algerian" panose="04020705040A02060702" pitchFamily="82" charset="0"/>
              </a:rPr>
              <a:t>- </a:t>
            </a:r>
            <a:r>
              <a:rPr lang="en-US" b="0" i="0" strike="noStrike" dirty="0">
                <a:solidFill>
                  <a:srgbClr val="0645AD"/>
                </a:solidFill>
                <a:effectLst/>
                <a:latin typeface="Algerian" panose="04020705040A02060702" pitchFamily="82" charset="0"/>
                <a:hlinkClick r:id="rId12" tooltip="Library (computing)"/>
              </a:rPr>
              <a:t>Software libraries</a:t>
            </a:r>
            <a:r>
              <a:rPr lang="en-US" b="0" i="0" dirty="0">
                <a:solidFill>
                  <a:srgbClr val="202122"/>
                </a:solidFill>
                <a:effectLst/>
                <a:latin typeface="Algerian" panose="04020705040A02060702" pitchFamily="82" charset="0"/>
              </a:rPr>
              <a:t>, which contain code that can be used by running processes.</a:t>
            </a:r>
          </a:p>
          <a:p>
            <a:r>
              <a:rPr lang="en-US" dirty="0">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13" tooltip="C standard library"/>
              </a:rPr>
              <a:t>C standard library</a:t>
            </a:r>
            <a:r>
              <a:rPr lang="en-US" b="0" i="0" dirty="0">
                <a:solidFill>
                  <a:srgbClr val="202122"/>
                </a:solidFill>
                <a:effectLst/>
                <a:latin typeface="Algerian" panose="04020705040A02060702" pitchFamily="82" charset="0"/>
              </a:rPr>
              <a:t> is the library needed to run </a:t>
            </a:r>
            <a:r>
              <a:rPr lang="en-US" b="0" i="0" u="none" strike="noStrike" dirty="0">
                <a:solidFill>
                  <a:srgbClr val="0645AD"/>
                </a:solidFill>
                <a:effectLst/>
                <a:latin typeface="Algerian" panose="04020705040A02060702" pitchFamily="82" charset="0"/>
                <a:hlinkClick r:id="rId14" tooltip="C (programming language)"/>
              </a:rPr>
              <a:t>C programs</a:t>
            </a:r>
            <a:r>
              <a:rPr lang="en-US" b="0" i="0" dirty="0">
                <a:solidFill>
                  <a:srgbClr val="202122"/>
                </a:solidFill>
                <a:effectLst/>
                <a:latin typeface="Algerian" panose="04020705040A02060702" pitchFamily="82" charset="0"/>
              </a:rPr>
              <a:t> on a computer system, with the GNU C Library being the standard.</a:t>
            </a:r>
          </a:p>
          <a:p>
            <a:r>
              <a:rPr lang="en-US" dirty="0">
                <a:latin typeface="Algerian" panose="04020705040A02060702" pitchFamily="82" charset="0"/>
              </a:rPr>
              <a:t>- </a:t>
            </a:r>
            <a:r>
              <a:rPr lang="en-US" b="0" i="0" dirty="0">
                <a:solidFill>
                  <a:srgbClr val="202122"/>
                </a:solidFill>
                <a:effectLst/>
                <a:latin typeface="Algerian" panose="04020705040A02060702" pitchFamily="82" charset="0"/>
              </a:rPr>
              <a:t>Basic Unix commands, with GNU </a:t>
            </a:r>
            <a:r>
              <a:rPr lang="en-US" b="0" i="0" dirty="0" err="1">
                <a:solidFill>
                  <a:srgbClr val="202122"/>
                </a:solidFill>
                <a:effectLst/>
                <a:latin typeface="Algerian" panose="04020705040A02060702" pitchFamily="82" charset="0"/>
              </a:rPr>
              <a:t>coreutils</a:t>
            </a:r>
            <a:r>
              <a:rPr lang="en-US" b="0" i="0" dirty="0">
                <a:solidFill>
                  <a:srgbClr val="202122"/>
                </a:solidFill>
                <a:effectLst/>
                <a:latin typeface="Algerian" panose="04020705040A02060702" pitchFamily="82" charset="0"/>
              </a:rPr>
              <a:t> being the standard implementation.</a:t>
            </a:r>
          </a:p>
          <a:p>
            <a:r>
              <a:rPr lang="en-US" dirty="0">
                <a:latin typeface="Algerian" panose="04020705040A02060702" pitchFamily="82" charset="0"/>
              </a:rPr>
              <a:t>- </a:t>
            </a:r>
            <a:r>
              <a:rPr lang="en-US" b="0" i="0" u="none" strike="noStrike" dirty="0">
                <a:solidFill>
                  <a:srgbClr val="0645AD"/>
                </a:solidFill>
                <a:effectLst/>
                <a:latin typeface="Algerian" panose="04020705040A02060702" pitchFamily="82" charset="0"/>
                <a:hlinkClick r:id="rId15" tooltip="Widget toolkit"/>
              </a:rPr>
              <a:t>Widget toolkits</a:t>
            </a:r>
            <a:r>
              <a:rPr lang="en-US" b="0" i="0" dirty="0">
                <a:solidFill>
                  <a:srgbClr val="202122"/>
                </a:solidFill>
                <a:effectLst/>
                <a:latin typeface="Algerian" panose="04020705040A02060702" pitchFamily="82" charset="0"/>
              </a:rPr>
              <a:t> are the libraries used to build </a:t>
            </a:r>
            <a:r>
              <a:rPr lang="en-US" b="0" i="0" u="none" strike="noStrike" dirty="0">
                <a:solidFill>
                  <a:srgbClr val="0645AD"/>
                </a:solidFill>
                <a:effectLst/>
                <a:latin typeface="Algerian" panose="04020705040A02060702" pitchFamily="82" charset="0"/>
                <a:hlinkClick r:id="rId16" tooltip="Graphical user interface"/>
              </a:rPr>
              <a:t>graphical user interfaces</a:t>
            </a:r>
            <a:r>
              <a:rPr lang="en-US" b="0" i="0" dirty="0">
                <a:solidFill>
                  <a:srgbClr val="202122"/>
                </a:solidFill>
                <a:effectLst/>
                <a:latin typeface="Algerian" panose="04020705040A02060702" pitchFamily="82" charset="0"/>
              </a:rPr>
              <a:t> (GUIs) for software applications.</a:t>
            </a:r>
          </a:p>
          <a:p>
            <a:r>
              <a:rPr lang="en-US" dirty="0">
                <a:latin typeface="Algerian" panose="04020705040A02060702" pitchFamily="82" charset="0"/>
              </a:rPr>
              <a:t>- </a:t>
            </a:r>
            <a:r>
              <a:rPr lang="en-US" b="0" i="0" dirty="0">
                <a:solidFill>
                  <a:srgbClr val="202122"/>
                </a:solidFill>
                <a:effectLst/>
                <a:latin typeface="Algerian" panose="04020705040A02060702" pitchFamily="82" charset="0"/>
              </a:rPr>
              <a:t>A </a:t>
            </a:r>
            <a:r>
              <a:rPr lang="en-US" b="0" i="0" u="none" strike="noStrike" dirty="0">
                <a:solidFill>
                  <a:srgbClr val="0645AD"/>
                </a:solidFill>
                <a:effectLst/>
                <a:latin typeface="Algerian" panose="04020705040A02060702" pitchFamily="82" charset="0"/>
                <a:hlinkClick r:id="rId17" tooltip="Package manager"/>
              </a:rPr>
              <a:t>package management system</a:t>
            </a:r>
            <a:r>
              <a:rPr lang="en-US" b="0" i="0" dirty="0">
                <a:solidFill>
                  <a:srgbClr val="202122"/>
                </a:solidFill>
                <a:effectLst/>
                <a:latin typeface="Algerian" panose="04020705040A02060702" pitchFamily="82" charset="0"/>
              </a:rPr>
              <a:t>, such as </a:t>
            </a:r>
            <a:r>
              <a:rPr lang="en-US" b="0" i="0" u="none" strike="noStrike" dirty="0" err="1">
                <a:solidFill>
                  <a:srgbClr val="0645AD"/>
                </a:solidFill>
                <a:effectLst/>
                <a:latin typeface="Algerian" panose="04020705040A02060702" pitchFamily="82" charset="0"/>
                <a:hlinkClick r:id="rId18" tooltip="Dpkg"/>
              </a:rPr>
              <a:t>dpkg</a:t>
            </a:r>
            <a:r>
              <a:rPr lang="en-US" b="0" i="0" dirty="0">
                <a:solidFill>
                  <a:srgbClr val="202122"/>
                </a:solidFill>
                <a:effectLst/>
                <a:latin typeface="Algerian" panose="04020705040A02060702" pitchFamily="82" charset="0"/>
              </a:rPr>
              <a:t> and </a:t>
            </a:r>
            <a:r>
              <a:rPr lang="en-US" b="0" i="0" u="none" strike="noStrike" dirty="0">
                <a:solidFill>
                  <a:srgbClr val="0645AD"/>
                </a:solidFill>
                <a:effectLst/>
                <a:latin typeface="Algerian" panose="04020705040A02060702" pitchFamily="82" charset="0"/>
                <a:hlinkClick r:id="rId19" tooltip="RPM Package Manager"/>
              </a:rPr>
              <a:t>RPM</a:t>
            </a:r>
            <a:r>
              <a:rPr lang="en-US" b="0" i="0" dirty="0">
                <a:solidFill>
                  <a:srgbClr val="202122"/>
                </a:solidFill>
                <a:effectLst/>
                <a:latin typeface="Algerian" panose="04020705040A02060702" pitchFamily="82" charset="0"/>
              </a:rPr>
              <a:t>.</a:t>
            </a:r>
          </a:p>
          <a:p>
            <a:r>
              <a:rPr lang="en-US" dirty="0">
                <a:latin typeface="Algerian" panose="04020705040A02060702" pitchFamily="82" charset="0"/>
              </a:rPr>
              <a:t>- </a:t>
            </a:r>
          </a:p>
        </p:txBody>
      </p:sp>
    </p:spTree>
    <p:extLst>
      <p:ext uri="{BB962C8B-B14F-4D97-AF65-F5344CB8AC3E}">
        <p14:creationId xmlns:p14="http://schemas.microsoft.com/office/powerpoint/2010/main" val="3950809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F1D7-3604-3F75-B3D5-A0BB7D21D584}"/>
              </a:ext>
            </a:extLst>
          </p:cNvPr>
          <p:cNvSpPr>
            <a:spLocks noGrp="1"/>
          </p:cNvSpPr>
          <p:nvPr>
            <p:ph type="title"/>
          </p:nvPr>
        </p:nvSpPr>
        <p:spPr>
          <a:xfrm>
            <a:off x="758850" y="200000"/>
            <a:ext cx="7626300" cy="572700"/>
          </a:xfrm>
        </p:spPr>
        <p:txBody>
          <a:bodyPr/>
          <a:lstStyle/>
          <a:p>
            <a:r>
              <a:rPr lang="en-US" b="1" i="0" dirty="0">
                <a:solidFill>
                  <a:srgbClr val="000000"/>
                </a:solidFill>
                <a:effectLst/>
                <a:latin typeface="Algerian" panose="04020705040A02060702" pitchFamily="82" charset="0"/>
              </a:rPr>
              <a:t>User interface</a:t>
            </a:r>
            <a:br>
              <a:rPr lang="en-US" b="1" i="0" dirty="0">
                <a:solidFill>
                  <a:srgbClr val="000000"/>
                </a:solidFill>
                <a:effectLst/>
                <a:latin typeface="Algerian" panose="04020705040A02060702" pitchFamily="82" charset="0"/>
              </a:rPr>
            </a:b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22433086-05DC-31B8-7841-12AB9CBBBEFE}"/>
              </a:ext>
            </a:extLst>
          </p:cNvPr>
          <p:cNvSpPr txBox="1"/>
          <p:nvPr/>
        </p:nvSpPr>
        <p:spPr>
          <a:xfrm>
            <a:off x="1474470" y="1042065"/>
            <a:ext cx="6195060" cy="3539430"/>
          </a:xfrm>
          <a:prstGeom prst="rect">
            <a:avLst/>
          </a:prstGeom>
          <a:noFill/>
        </p:spPr>
        <p:txBody>
          <a:bodyPr wrap="square" rtlCol="0">
            <a:spAutoFit/>
          </a:bodyPr>
          <a:lstStyle/>
          <a:p>
            <a:r>
              <a:rPr lang="en-US" dirty="0">
                <a:latin typeface="Algerian" panose="04020705040A02060702" pitchFamily="82" charset="0"/>
              </a:rPr>
              <a:t>The user interface, commonly referred to as the shell, can be a hardware control attached to the accompanying hardware, a command-line interface (CLI), a graphical user interface (GUI), or both. The default user interface for desktop systems is typically graphical, while the CLI is frequently accessible through terminal emulator windows or on a different virtual console.</a:t>
            </a:r>
          </a:p>
          <a:p>
            <a:endParaRPr lang="en-US" dirty="0">
              <a:latin typeface="Algerian" panose="04020705040A02060702" pitchFamily="82" charset="0"/>
            </a:endParaRPr>
          </a:p>
          <a:p>
            <a:r>
              <a:rPr lang="en-US" dirty="0">
                <a:latin typeface="Algerian" panose="04020705040A02060702" pitchFamily="82" charset="0"/>
              </a:rPr>
              <a:t>Text is used for both input and output in CLI shells, which are text-based user interfaces. The </a:t>
            </a:r>
            <a:r>
              <a:rPr lang="en-US" dirty="0" err="1">
                <a:latin typeface="Algerian" panose="04020705040A02060702" pitchFamily="82" charset="0"/>
              </a:rPr>
              <a:t>Bourne</a:t>
            </a:r>
            <a:r>
              <a:rPr lang="en-US" dirty="0">
                <a:latin typeface="Algerian" panose="04020705040A02060702" pitchFamily="82" charset="0"/>
              </a:rPr>
              <a:t>-Again Shell (bash), created initially for the GNU project, is the most popular shell used in Linux. The majority of Linux's low-level components, including different userland components, only use the CLI. The CLI offers incredibly straightforward inter-process communication and is especially well suited for automating repetitive or delayed operations.</a:t>
            </a:r>
          </a:p>
        </p:txBody>
      </p:sp>
    </p:spTree>
    <p:extLst>
      <p:ext uri="{BB962C8B-B14F-4D97-AF65-F5344CB8AC3E}">
        <p14:creationId xmlns:p14="http://schemas.microsoft.com/office/powerpoint/2010/main" val="285096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2"/>
          <p:cNvSpPr/>
          <p:nvPr/>
        </p:nvSpPr>
        <p:spPr>
          <a:xfrm>
            <a:off x="4039929" y="880029"/>
            <a:ext cx="382995" cy="557144"/>
          </a:xfrm>
          <a:custGeom>
            <a:avLst/>
            <a:gdLst/>
            <a:ahLst/>
            <a:cxnLst/>
            <a:rect l="l" t="t" r="r" b="b"/>
            <a:pathLst>
              <a:path w="34196" h="49745" fill="none" extrusionOk="0">
                <a:moveTo>
                  <a:pt x="33814" y="46137"/>
                </a:moveTo>
                <a:cubicBezTo>
                  <a:pt x="22075" y="46137"/>
                  <a:pt x="12550" y="36624"/>
                  <a:pt x="12550" y="24873"/>
                </a:cubicBezTo>
                <a:cubicBezTo>
                  <a:pt x="12550" y="13133"/>
                  <a:pt x="22075" y="3608"/>
                  <a:pt x="33814" y="3608"/>
                </a:cubicBezTo>
                <a:cubicBezTo>
                  <a:pt x="33945" y="3608"/>
                  <a:pt x="34064" y="3632"/>
                  <a:pt x="34195" y="3632"/>
                </a:cubicBezTo>
                <a:cubicBezTo>
                  <a:pt x="26849" y="1"/>
                  <a:pt x="18145" y="429"/>
                  <a:pt x="11192" y="4751"/>
                </a:cubicBezTo>
                <a:cubicBezTo>
                  <a:pt x="4239" y="9073"/>
                  <a:pt x="0" y="16681"/>
                  <a:pt x="0" y="24873"/>
                </a:cubicBezTo>
                <a:cubicBezTo>
                  <a:pt x="0" y="33064"/>
                  <a:pt x="4239" y="40672"/>
                  <a:pt x="11192" y="44994"/>
                </a:cubicBezTo>
                <a:cubicBezTo>
                  <a:pt x="18145" y="49328"/>
                  <a:pt x="26849" y="49745"/>
                  <a:pt x="34195" y="46126"/>
                </a:cubicBezTo>
                <a:cubicBezTo>
                  <a:pt x="34064" y="46126"/>
                  <a:pt x="33933" y="46137"/>
                  <a:pt x="33814" y="46137"/>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2"/>
          <p:cNvSpPr txBox="1">
            <a:spLocks noGrp="1"/>
          </p:cNvSpPr>
          <p:nvPr>
            <p:ph type="subTitle" idx="1"/>
          </p:nvPr>
        </p:nvSpPr>
        <p:spPr>
          <a:xfrm>
            <a:off x="1586689" y="1938710"/>
            <a:ext cx="6349800" cy="13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latin typeface="Algerian" panose="04020705040A02060702" pitchFamily="82" charset="0"/>
              </a:rPr>
              <a:t>Microcomputer system</a:t>
            </a:r>
          </a:p>
        </p:txBody>
      </p:sp>
      <p:grpSp>
        <p:nvGrpSpPr>
          <p:cNvPr id="366" name="Google Shape;366;p52"/>
          <p:cNvGrpSpPr/>
          <p:nvPr/>
        </p:nvGrpSpPr>
        <p:grpSpPr>
          <a:xfrm>
            <a:off x="1095019" y="1667436"/>
            <a:ext cx="6841471" cy="2600328"/>
            <a:chOff x="1066853" y="1271586"/>
            <a:chExt cx="6841471" cy="2600328"/>
          </a:xfrm>
        </p:grpSpPr>
        <p:grpSp>
          <p:nvGrpSpPr>
            <p:cNvPr id="367" name="Google Shape;367;p52"/>
            <p:cNvGrpSpPr/>
            <p:nvPr/>
          </p:nvGrpSpPr>
          <p:grpSpPr>
            <a:xfrm>
              <a:off x="1066853" y="1271586"/>
              <a:ext cx="6651881" cy="270965"/>
              <a:chOff x="1066853" y="1335062"/>
              <a:chExt cx="6651881" cy="270965"/>
            </a:xfrm>
          </p:grpSpPr>
          <p:cxnSp>
            <p:nvCxnSpPr>
              <p:cNvPr id="368" name="Google Shape;368;p52"/>
              <p:cNvCxnSpPr/>
              <p:nvPr/>
            </p:nvCxnSpPr>
            <p:spPr>
              <a:xfrm>
                <a:off x="1344334" y="1606027"/>
                <a:ext cx="63744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2"/>
              <p:cNvSpPr/>
              <p:nvPr/>
            </p:nvSpPr>
            <p:spPr>
              <a:xfrm>
                <a:off x="1066853" y="1335062"/>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2"/>
            <p:cNvGrpSpPr/>
            <p:nvPr/>
          </p:nvGrpSpPr>
          <p:grpSpPr>
            <a:xfrm>
              <a:off x="1302500" y="3600949"/>
              <a:ext cx="6605824" cy="270965"/>
              <a:chOff x="1302500" y="3664424"/>
              <a:chExt cx="6605824" cy="270965"/>
            </a:xfrm>
          </p:grpSpPr>
          <p:cxnSp>
            <p:nvCxnSpPr>
              <p:cNvPr id="371" name="Google Shape;371;p52"/>
              <p:cNvCxnSpPr/>
              <p:nvPr/>
            </p:nvCxnSpPr>
            <p:spPr>
              <a:xfrm>
                <a:off x="1302500" y="3799903"/>
                <a:ext cx="6374400" cy="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52"/>
              <p:cNvSpPr/>
              <p:nvPr/>
            </p:nvSpPr>
            <p:spPr>
              <a:xfrm>
                <a:off x="7637353" y="3664424"/>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6169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6CF-46F5-D9B1-4754-6748DEB25D49}"/>
              </a:ext>
            </a:extLst>
          </p:cNvPr>
          <p:cNvSpPr>
            <a:spLocks noGrp="1"/>
          </p:cNvSpPr>
          <p:nvPr>
            <p:ph type="title"/>
          </p:nvPr>
        </p:nvSpPr>
        <p:spPr>
          <a:xfrm>
            <a:off x="758850" y="344780"/>
            <a:ext cx="7626300" cy="572700"/>
          </a:xfrm>
        </p:spPr>
        <p:txBody>
          <a:bodyPr/>
          <a:lstStyle/>
          <a:p>
            <a:r>
              <a:rPr lang="en-US" b="1" i="0" dirty="0">
                <a:solidFill>
                  <a:srgbClr val="000000"/>
                </a:solidFill>
                <a:effectLst/>
                <a:latin typeface="Algerian" panose="04020705040A02060702" pitchFamily="82" charset="0"/>
              </a:rPr>
              <a:t>Programming on Linux</a:t>
            </a:r>
            <a:br>
              <a:rPr lang="en-US" b="1" i="0" dirty="0">
                <a:solidFill>
                  <a:srgbClr val="000000"/>
                </a:solidFill>
                <a:effectLst/>
                <a:latin typeface="Algerian" panose="04020705040A02060702" pitchFamily="82" charset="0"/>
              </a:rPr>
            </a:b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A902BAD3-1061-D299-553C-EE8EFE33B6C7}"/>
              </a:ext>
            </a:extLst>
          </p:cNvPr>
          <p:cNvSpPr txBox="1"/>
          <p:nvPr/>
        </p:nvSpPr>
        <p:spPr>
          <a:xfrm>
            <a:off x="1908810" y="1097280"/>
            <a:ext cx="5326380" cy="3970318"/>
          </a:xfrm>
          <a:prstGeom prst="rect">
            <a:avLst/>
          </a:prstGeom>
          <a:noFill/>
        </p:spPr>
        <p:txBody>
          <a:bodyPr wrap="square" rtlCol="0">
            <a:spAutoFit/>
          </a:bodyPr>
          <a:lstStyle/>
          <a:p>
            <a:r>
              <a:rPr lang="en-US" dirty="0">
                <a:latin typeface="Algerian" panose="04020705040A02060702" pitchFamily="82" charset="0"/>
              </a:rPr>
              <a:t>The majority of programming languages offer support for Linux, either directly or via community-based third-party ports. [98] The GNU toolchain, which consists of the GNU Compiler Collection (GCC) and the GNU Build System, contains the original development tools used to create both Linux applications and operating system programs. </a:t>
            </a:r>
          </a:p>
          <a:p>
            <a:endParaRPr lang="en-US" dirty="0">
              <a:latin typeface="Algerian" panose="04020705040A02060702" pitchFamily="82" charset="0"/>
            </a:endParaRPr>
          </a:p>
          <a:p>
            <a:r>
              <a:rPr lang="en-US" dirty="0">
                <a:latin typeface="Algerian" panose="04020705040A02060702" pitchFamily="82" charset="0"/>
              </a:rPr>
              <a:t>GCC offers compilers for Ada, C, C++, Go, and Fortran, among other languages. Many programming languages, including PHP, Perl, Ruby, Python, Java, Go, Rust, and Haskell, have cross-platform reference implementations that support Linux. The LLVM project offers an alternative cross-platform open-source compiler for various languages that was first released in 2003. The Intel C++ Compiler, Sun Studio, and IBM XL C/C++ Compiler are examples of proprietary compilers for Linux.</a:t>
            </a:r>
          </a:p>
        </p:txBody>
      </p:sp>
    </p:spTree>
    <p:extLst>
      <p:ext uri="{BB962C8B-B14F-4D97-AF65-F5344CB8AC3E}">
        <p14:creationId xmlns:p14="http://schemas.microsoft.com/office/powerpoint/2010/main" val="7732174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A45B-8ADF-66E6-D104-5894A7D4C822}"/>
              </a:ext>
            </a:extLst>
          </p:cNvPr>
          <p:cNvSpPr>
            <a:spLocks noGrp="1"/>
          </p:cNvSpPr>
          <p:nvPr>
            <p:ph type="title"/>
          </p:nvPr>
        </p:nvSpPr>
        <p:spPr>
          <a:xfrm>
            <a:off x="758850" y="169520"/>
            <a:ext cx="7626300" cy="572700"/>
          </a:xfrm>
        </p:spPr>
        <p:txBody>
          <a:bodyPr/>
          <a:lstStyle/>
          <a:p>
            <a:r>
              <a:rPr lang="en-US" dirty="0">
                <a:solidFill>
                  <a:srgbClr val="000000"/>
                </a:solidFill>
                <a:latin typeface="Algerian" panose="04020705040A02060702" pitchFamily="82" charset="0"/>
              </a:rPr>
              <a:t>Linux: </a:t>
            </a:r>
            <a:r>
              <a:rPr lang="en-US" b="0" i="0" dirty="0">
                <a:solidFill>
                  <a:srgbClr val="000000"/>
                </a:solidFill>
                <a:effectLst/>
                <a:latin typeface="Algerian" panose="04020705040A02060702" pitchFamily="82" charset="0"/>
              </a:rPr>
              <a:t>Hardware support</a:t>
            </a:r>
            <a:br>
              <a:rPr lang="en-US" b="0" i="0" dirty="0">
                <a:solidFill>
                  <a:srgbClr val="000000"/>
                </a:solidFill>
                <a:effectLst/>
                <a:latin typeface="Algerian" panose="04020705040A02060702" pitchFamily="82" charset="0"/>
              </a:rPr>
            </a:b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BAD5917A-2283-0C86-4B07-23059BCF1406}"/>
              </a:ext>
            </a:extLst>
          </p:cNvPr>
          <p:cNvSpPr txBox="1"/>
          <p:nvPr/>
        </p:nvSpPr>
        <p:spPr>
          <a:xfrm>
            <a:off x="2164080" y="1092815"/>
            <a:ext cx="5166360" cy="3231654"/>
          </a:xfrm>
          <a:prstGeom prst="rect">
            <a:avLst/>
          </a:prstGeom>
          <a:noFill/>
        </p:spPr>
        <p:txBody>
          <a:bodyPr wrap="square" rtlCol="0">
            <a:spAutoFit/>
          </a:bodyPr>
          <a:lstStyle/>
          <a:p>
            <a:r>
              <a:rPr lang="en-US" sz="1200" dirty="0">
                <a:latin typeface="Algerian" panose="04020705040A02060702" pitchFamily="82" charset="0"/>
              </a:rPr>
              <a:t>The Linux kernel is a widely ported operating system kernel that can run on a wide variety of hardware, including handheld ARM-based iPAQs and IBM mainframes System z9 or System z10. </a:t>
            </a:r>
          </a:p>
          <a:p>
            <a:endParaRPr lang="en-US" sz="1200" dirty="0">
              <a:latin typeface="Algerian" panose="04020705040A02060702" pitchFamily="82" charset="0"/>
            </a:endParaRPr>
          </a:p>
          <a:p>
            <a:r>
              <a:rPr lang="en-US" sz="1200" dirty="0">
                <a:latin typeface="Algerian" panose="04020705040A02060702" pitchFamily="82" charset="0"/>
              </a:rPr>
              <a:t>It is available for devices ranging from smartphones to supercomputers.  For less common architectures, specialized distributions and kernel forks are available; for instance, the ELKS kernel fork can be used with Intel 8086 or Intel 80286 16-bit microprocessors, and the </a:t>
            </a:r>
            <a:r>
              <a:rPr lang="en-US" sz="1200" dirty="0" err="1">
                <a:latin typeface="Algerian" panose="04020705040A02060702" pitchFamily="82" charset="0"/>
              </a:rPr>
              <a:t>Clinux</a:t>
            </a:r>
            <a:r>
              <a:rPr lang="en-US" sz="1200" dirty="0">
                <a:latin typeface="Algerian" panose="04020705040A02060702" pitchFamily="82" charset="0"/>
              </a:rPr>
              <a:t> kernel fork can be used with systems lacking a memory management unit.</a:t>
            </a:r>
          </a:p>
          <a:p>
            <a:endParaRPr lang="en-US" sz="1200" dirty="0">
              <a:latin typeface="Algerian" panose="04020705040A02060702" pitchFamily="82" charset="0"/>
            </a:endParaRPr>
          </a:p>
          <a:p>
            <a:r>
              <a:rPr lang="en-US" sz="1200" dirty="0">
                <a:latin typeface="Algerian" panose="04020705040A02060702" pitchFamily="82" charset="0"/>
              </a:rPr>
              <a:t>Additionally, the kernel can be used on platforms that were only ever designed to run proprietary operating systems, such PDAs, gaming consoles, portable media players, mobile phones, and Macintosh computer (with both PowerPC and Intel processors).</a:t>
            </a:r>
          </a:p>
        </p:txBody>
      </p:sp>
    </p:spTree>
    <p:extLst>
      <p:ext uri="{BB962C8B-B14F-4D97-AF65-F5344CB8AC3E}">
        <p14:creationId xmlns:p14="http://schemas.microsoft.com/office/powerpoint/2010/main" val="4145842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2609-D342-2EE3-208B-E465A011434C}"/>
              </a:ext>
            </a:extLst>
          </p:cNvPr>
          <p:cNvSpPr>
            <a:spLocks noGrp="1"/>
          </p:cNvSpPr>
          <p:nvPr>
            <p:ph type="title"/>
          </p:nvPr>
        </p:nvSpPr>
        <p:spPr>
          <a:xfrm>
            <a:off x="758850" y="405740"/>
            <a:ext cx="7626300" cy="1057300"/>
          </a:xfrm>
        </p:spPr>
        <p:txBody>
          <a:bodyPr/>
          <a:lstStyle/>
          <a:p>
            <a:pPr algn="l"/>
            <a:r>
              <a:rPr lang="en-US" b="1" i="0" dirty="0">
                <a:solidFill>
                  <a:srgbClr val="202124"/>
                </a:solidFill>
                <a:effectLst/>
                <a:latin typeface="Algerian" panose="04020705040A02060702" pitchFamily="82" charset="0"/>
              </a:rPr>
              <a:t>Below are some of the most common Linux distributions such as:</a:t>
            </a: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54161C51-EB8B-72C5-863D-EB60B1C94325}"/>
              </a:ext>
            </a:extLst>
          </p:cNvPr>
          <p:cNvSpPr txBox="1"/>
          <p:nvPr/>
        </p:nvSpPr>
        <p:spPr>
          <a:xfrm>
            <a:off x="758850" y="1727180"/>
            <a:ext cx="3459480" cy="3416320"/>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202124"/>
                </a:solidFill>
                <a:effectLst/>
                <a:latin typeface="Algerian" panose="04020705040A02060702" pitchFamily="82" charset="0"/>
              </a:rPr>
              <a:t>Debian.</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Fedora.</a:t>
            </a:r>
          </a:p>
          <a:p>
            <a:pPr algn="l">
              <a:buFont typeface="Arial" panose="020B0604020202020204" pitchFamily="34" charset="0"/>
              <a:buChar char="•"/>
            </a:pPr>
            <a:r>
              <a:rPr lang="en-US" sz="2400" b="0" i="0" dirty="0" err="1">
                <a:solidFill>
                  <a:srgbClr val="202124"/>
                </a:solidFill>
                <a:effectLst/>
                <a:latin typeface="Algerian" panose="04020705040A02060702" pitchFamily="82" charset="0"/>
              </a:rPr>
              <a:t>Mandriva</a:t>
            </a:r>
            <a:r>
              <a:rPr lang="en-US" sz="2400" b="0" i="0" dirty="0">
                <a:solidFill>
                  <a:srgbClr val="202124"/>
                </a:solidFill>
                <a:effectLst/>
                <a:latin typeface="Algerian" panose="04020705040A02060702" pitchFamily="82" charset="0"/>
              </a:rPr>
              <a:t> Linux.</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openSUSE.</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Arch Linux.</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Gentoo.</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Slackware.</a:t>
            </a:r>
          </a:p>
          <a:p>
            <a:pPr algn="l">
              <a:buFont typeface="Arial" panose="020B0604020202020204" pitchFamily="34" charset="0"/>
              <a:buChar char="•"/>
            </a:pPr>
            <a:r>
              <a:rPr lang="en-US" sz="2400" b="0" i="0" dirty="0">
                <a:solidFill>
                  <a:srgbClr val="202124"/>
                </a:solidFill>
                <a:effectLst/>
                <a:latin typeface="Algerian" panose="04020705040A02060702" pitchFamily="82" charset="0"/>
              </a:rPr>
              <a:t>Ubuntu.</a:t>
            </a:r>
          </a:p>
          <a:p>
            <a:endParaRPr lang="en-US" sz="2400" dirty="0">
              <a:latin typeface="Algerian" panose="04020705040A02060702" pitchFamily="82" charset="0"/>
            </a:endParaRPr>
          </a:p>
        </p:txBody>
      </p:sp>
    </p:spTree>
    <p:extLst>
      <p:ext uri="{BB962C8B-B14F-4D97-AF65-F5344CB8AC3E}">
        <p14:creationId xmlns:p14="http://schemas.microsoft.com/office/powerpoint/2010/main" val="33540418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9D32-B2B1-85D0-B1D7-613035EC9424}"/>
              </a:ext>
            </a:extLst>
          </p:cNvPr>
          <p:cNvSpPr>
            <a:spLocks noGrp="1"/>
          </p:cNvSpPr>
          <p:nvPr>
            <p:ph type="title"/>
          </p:nvPr>
        </p:nvSpPr>
        <p:spPr>
          <a:xfrm>
            <a:off x="758850" y="184760"/>
            <a:ext cx="7626300" cy="90490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000" b="0" i="0" dirty="0">
                <a:solidFill>
                  <a:schemeClr val="tx1"/>
                </a:solidFill>
                <a:effectLst/>
                <a:latin typeface="Algerian" panose="04020705040A02060702" pitchFamily="82" charset="0"/>
              </a:rPr>
              <a:t>Debian GNU/Linux</a:t>
            </a:r>
            <a:br>
              <a:rPr lang="en-US" b="0" i="0" dirty="0">
                <a:solidFill>
                  <a:schemeClr val="tx1"/>
                </a:solidFill>
                <a:effectLst/>
                <a:latin typeface="Algerian" panose="04020705040A02060702" pitchFamily="82" charset="0"/>
              </a:rPr>
            </a:br>
            <a:br>
              <a:rPr lang="en-US" b="1" i="0" dirty="0">
                <a:solidFill>
                  <a:srgbClr val="202124"/>
                </a:solidFill>
                <a:effectLst/>
                <a:latin typeface="Algerian" panose="04020705040A02060702" pitchFamily="82" charset="0"/>
              </a:rPr>
            </a:br>
            <a:endParaRPr lang="en-US" dirty="0"/>
          </a:p>
        </p:txBody>
      </p:sp>
      <p:pic>
        <p:nvPicPr>
          <p:cNvPr id="4098" name="Picture 2" descr="Debian -- The Universal Operating System">
            <a:extLst>
              <a:ext uri="{FF2B5EF4-FFF2-40B4-BE49-F238E27FC236}">
                <a16:creationId xmlns:a16="http://schemas.microsoft.com/office/drawing/2014/main" id="{5A29CDD3-A615-D931-B4C6-3BEA6B677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70"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C44BDF-9538-E6CE-F1DE-BE5EEB7A9B57}"/>
              </a:ext>
            </a:extLst>
          </p:cNvPr>
          <p:cNvSpPr txBox="1"/>
          <p:nvPr/>
        </p:nvSpPr>
        <p:spPr>
          <a:xfrm>
            <a:off x="1181100" y="1417320"/>
            <a:ext cx="2918460" cy="2462213"/>
          </a:xfrm>
          <a:prstGeom prst="rect">
            <a:avLst/>
          </a:prstGeom>
          <a:noFill/>
        </p:spPr>
        <p:txBody>
          <a:bodyPr wrap="square" rtlCol="0">
            <a:spAutoFit/>
          </a:bodyPr>
          <a:lstStyle/>
          <a:p>
            <a:r>
              <a:rPr lang="en-US" b="0" i="0" dirty="0">
                <a:solidFill>
                  <a:schemeClr val="tx1"/>
                </a:solidFill>
                <a:effectLst/>
                <a:latin typeface="Algerian" panose="04020705040A02060702" pitchFamily="82" charset="0"/>
              </a:rPr>
              <a:t>Debian GNU/Linux</a:t>
            </a:r>
          </a:p>
          <a:p>
            <a:endParaRPr lang="en-US" b="0" i="0" dirty="0">
              <a:solidFill>
                <a:schemeClr val="tx1"/>
              </a:solidFill>
              <a:effectLst/>
              <a:latin typeface="Algerian" panose="04020705040A02060702" pitchFamily="82" charset="0"/>
            </a:endParaRPr>
          </a:p>
          <a:p>
            <a:r>
              <a:rPr lang="en-US" b="0" i="0" dirty="0">
                <a:solidFill>
                  <a:schemeClr val="tx1"/>
                </a:solidFill>
                <a:effectLst/>
                <a:latin typeface="Algerian" panose="04020705040A02060702" pitchFamily="82" charset="0"/>
              </a:rPr>
              <a:t>Debian, also known as Debian GNU/Linux, is a Linux distribution composed of free and open-source software, developed by the community-supported Debian Project, which was established by Ian Murdock on August 16, 1993.</a:t>
            </a:r>
            <a:endParaRPr lang="en-US" dirty="0">
              <a:solidFill>
                <a:schemeClr val="tx1"/>
              </a:solidFill>
              <a:latin typeface="Algerian" panose="04020705040A02060702" pitchFamily="82" charset="0"/>
            </a:endParaRPr>
          </a:p>
        </p:txBody>
      </p:sp>
    </p:spTree>
    <p:extLst>
      <p:ext uri="{BB962C8B-B14F-4D97-AF65-F5344CB8AC3E}">
        <p14:creationId xmlns:p14="http://schemas.microsoft.com/office/powerpoint/2010/main" val="41871184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C461-AB59-F507-9DCD-239C5ED86FF4}"/>
              </a:ext>
            </a:extLst>
          </p:cNvPr>
          <p:cNvSpPr>
            <a:spLocks noGrp="1"/>
          </p:cNvSpPr>
          <p:nvPr>
            <p:ph type="title"/>
          </p:nvPr>
        </p:nvSpPr>
        <p:spPr>
          <a:xfrm>
            <a:off x="758850" y="192380"/>
            <a:ext cx="7626300" cy="97348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a:solidFill>
                  <a:srgbClr val="202124"/>
                </a:solidFill>
                <a:effectLst/>
                <a:latin typeface="Algerian" panose="04020705040A02060702" pitchFamily="82" charset="0"/>
              </a:rPr>
              <a:t>Fedora</a:t>
            </a:r>
            <a:endParaRPr lang="en-US" dirty="0">
              <a:latin typeface="Algerian" panose="04020705040A02060702" pitchFamily="82" charset="0"/>
            </a:endParaRPr>
          </a:p>
        </p:txBody>
      </p:sp>
      <p:pic>
        <p:nvPicPr>
          <p:cNvPr id="5122" name="Picture 2" descr="Image result for linux distribution fedora">
            <a:extLst>
              <a:ext uri="{FF2B5EF4-FFF2-40B4-BE49-F238E27FC236}">
                <a16:creationId xmlns:a16="http://schemas.microsoft.com/office/drawing/2014/main" id="{DD87D175-C195-935D-C4D3-5B919F006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1685925"/>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BAF511-66AF-A73F-A4E8-7B60565AE25B}"/>
              </a:ext>
            </a:extLst>
          </p:cNvPr>
          <p:cNvSpPr txBox="1"/>
          <p:nvPr/>
        </p:nvSpPr>
        <p:spPr>
          <a:xfrm>
            <a:off x="1249680" y="1685925"/>
            <a:ext cx="3436620" cy="2246769"/>
          </a:xfrm>
          <a:prstGeom prst="rect">
            <a:avLst/>
          </a:prstGeom>
          <a:noFill/>
        </p:spPr>
        <p:txBody>
          <a:bodyPr wrap="square" rtlCol="0">
            <a:spAutoFit/>
          </a:bodyPr>
          <a:lstStyle/>
          <a:p>
            <a:r>
              <a:rPr lang="en-US" b="0" i="0" u="sng" dirty="0">
                <a:solidFill>
                  <a:srgbClr val="4D5156"/>
                </a:solidFill>
                <a:effectLst/>
                <a:latin typeface="Algerian" panose="04020705040A02060702" pitchFamily="82" charset="0"/>
              </a:rPr>
              <a:t>Fedora Linux </a:t>
            </a:r>
            <a:r>
              <a:rPr lang="en-US" b="0" i="0" dirty="0">
                <a:solidFill>
                  <a:srgbClr val="4D5156"/>
                </a:solidFill>
                <a:effectLst/>
                <a:latin typeface="Algerian" panose="04020705040A02060702" pitchFamily="82" charset="0"/>
              </a:rPr>
              <a:t>is a Linux distribution developed by the Fedora Project. Fedora contains software distributed under various free and open-source licenses and aims to be on the leading edge of open-source technologies. Fedora is the upstream source for Red Hat Enterprise Linux.</a:t>
            </a:r>
            <a:endParaRPr lang="en-US" dirty="0">
              <a:latin typeface="Algerian" panose="04020705040A02060702" pitchFamily="82" charset="0"/>
            </a:endParaRPr>
          </a:p>
        </p:txBody>
      </p:sp>
    </p:spTree>
    <p:extLst>
      <p:ext uri="{BB962C8B-B14F-4D97-AF65-F5344CB8AC3E}">
        <p14:creationId xmlns:p14="http://schemas.microsoft.com/office/powerpoint/2010/main" val="42199932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76E9-B961-D207-5DE7-B1120CBCF99F}"/>
              </a:ext>
            </a:extLst>
          </p:cNvPr>
          <p:cNvSpPr>
            <a:spLocks noGrp="1"/>
          </p:cNvSpPr>
          <p:nvPr>
            <p:ph type="title"/>
          </p:nvPr>
        </p:nvSpPr>
        <p:spPr>
          <a:xfrm>
            <a:off x="758850" y="344780"/>
            <a:ext cx="7626300" cy="93538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err="1">
                <a:solidFill>
                  <a:srgbClr val="202124"/>
                </a:solidFill>
                <a:effectLst/>
                <a:latin typeface="Algerian" panose="04020705040A02060702" pitchFamily="82" charset="0"/>
              </a:rPr>
              <a:t>Mandriva</a:t>
            </a:r>
            <a:r>
              <a:rPr lang="en-US" sz="2400" b="0" i="0" dirty="0">
                <a:solidFill>
                  <a:srgbClr val="202124"/>
                </a:solidFill>
                <a:effectLst/>
                <a:latin typeface="Algerian" panose="04020705040A02060702" pitchFamily="82" charset="0"/>
              </a:rPr>
              <a:t> Linux</a:t>
            </a:r>
            <a:endParaRPr lang="en-US" dirty="0">
              <a:latin typeface="Algerian" panose="04020705040A02060702" pitchFamily="82" charset="0"/>
            </a:endParaRPr>
          </a:p>
        </p:txBody>
      </p:sp>
      <p:pic>
        <p:nvPicPr>
          <p:cNvPr id="6146" name="Picture 2" descr="Image result for linux distribution Mandriva">
            <a:extLst>
              <a:ext uri="{FF2B5EF4-FFF2-40B4-BE49-F238E27FC236}">
                <a16:creationId xmlns:a16="http://schemas.microsoft.com/office/drawing/2014/main" id="{266E204B-FA74-44BD-C93C-799701F57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635" y="1754505"/>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ACFCDA-454F-3048-6A3E-E6DABEA1576F}"/>
              </a:ext>
            </a:extLst>
          </p:cNvPr>
          <p:cNvSpPr txBox="1"/>
          <p:nvPr/>
        </p:nvSpPr>
        <p:spPr>
          <a:xfrm>
            <a:off x="1264920" y="1624965"/>
            <a:ext cx="3520440" cy="2246769"/>
          </a:xfrm>
          <a:prstGeom prst="rect">
            <a:avLst/>
          </a:prstGeom>
          <a:noFill/>
        </p:spPr>
        <p:txBody>
          <a:bodyPr wrap="square" rtlCol="0">
            <a:spAutoFit/>
          </a:bodyPr>
          <a:lstStyle/>
          <a:p>
            <a:r>
              <a:rPr lang="en-US" b="0" i="0" u="sng" dirty="0" err="1">
                <a:solidFill>
                  <a:srgbClr val="4D5156"/>
                </a:solidFill>
                <a:effectLst/>
                <a:latin typeface="Algerian" panose="04020705040A02060702" pitchFamily="82" charset="0"/>
              </a:rPr>
              <a:t>Mandriva</a:t>
            </a:r>
            <a:r>
              <a:rPr lang="en-US" b="0" i="0" u="sng" dirty="0">
                <a:solidFill>
                  <a:srgbClr val="4D5156"/>
                </a:solidFill>
                <a:effectLst/>
                <a:latin typeface="Algerian" panose="04020705040A02060702" pitchFamily="82" charset="0"/>
              </a:rPr>
              <a:t> Linux</a:t>
            </a:r>
            <a:r>
              <a:rPr lang="en-US" b="0" i="0" dirty="0">
                <a:solidFill>
                  <a:srgbClr val="4D5156"/>
                </a:solidFill>
                <a:effectLst/>
                <a:latin typeface="Algerian" panose="04020705040A02060702" pitchFamily="82" charset="0"/>
              </a:rPr>
              <a:t> is a discontinued Linux distribution developed by </a:t>
            </a:r>
            <a:r>
              <a:rPr lang="en-US" b="0" i="0" dirty="0" err="1">
                <a:solidFill>
                  <a:srgbClr val="4D5156"/>
                </a:solidFill>
                <a:effectLst/>
                <a:latin typeface="Algerian" panose="04020705040A02060702" pitchFamily="82" charset="0"/>
              </a:rPr>
              <a:t>Mandriva</a:t>
            </a:r>
            <a:r>
              <a:rPr lang="en-US" b="0" i="0" dirty="0">
                <a:solidFill>
                  <a:srgbClr val="4D5156"/>
                </a:solidFill>
                <a:effectLst/>
                <a:latin typeface="Algerian" panose="04020705040A02060702" pitchFamily="82" charset="0"/>
              </a:rPr>
              <a:t> S.A. Each release lifetime was 18 months for base updates and 12 months for desktop updates. Server products received full updates for at least five years after their release. The last release of </a:t>
            </a:r>
            <a:r>
              <a:rPr lang="en-US" b="0" i="0" dirty="0" err="1">
                <a:solidFill>
                  <a:srgbClr val="4D5156"/>
                </a:solidFill>
                <a:effectLst/>
                <a:latin typeface="Algerian" panose="04020705040A02060702" pitchFamily="82" charset="0"/>
              </a:rPr>
              <a:t>Mandriva</a:t>
            </a:r>
            <a:r>
              <a:rPr lang="en-US" b="0" i="0" dirty="0">
                <a:solidFill>
                  <a:srgbClr val="4D5156"/>
                </a:solidFill>
                <a:effectLst/>
                <a:latin typeface="Algerian" panose="04020705040A02060702" pitchFamily="82" charset="0"/>
              </a:rPr>
              <a:t> Linux was in August 2011.</a:t>
            </a:r>
            <a:endParaRPr lang="en-US" dirty="0">
              <a:latin typeface="Algerian" panose="04020705040A02060702" pitchFamily="82" charset="0"/>
            </a:endParaRPr>
          </a:p>
        </p:txBody>
      </p:sp>
    </p:spTree>
    <p:extLst>
      <p:ext uri="{BB962C8B-B14F-4D97-AF65-F5344CB8AC3E}">
        <p14:creationId xmlns:p14="http://schemas.microsoft.com/office/powerpoint/2010/main" val="4060600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9AB-F5F0-6AE7-F48B-72DEBE30E67C}"/>
              </a:ext>
            </a:extLst>
          </p:cNvPr>
          <p:cNvSpPr>
            <a:spLocks noGrp="1"/>
          </p:cNvSpPr>
          <p:nvPr>
            <p:ph type="title"/>
          </p:nvPr>
        </p:nvSpPr>
        <p:spPr>
          <a:xfrm>
            <a:off x="758850" y="333375"/>
            <a:ext cx="7626300" cy="105730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a:solidFill>
                  <a:schemeClr val="tx1"/>
                </a:solidFill>
                <a:effectLst/>
                <a:latin typeface="Algerian" panose="04020705040A02060702" pitchFamily="82" charset="0"/>
              </a:rPr>
              <a:t>openSUSE</a:t>
            </a:r>
            <a:endParaRPr lang="en-US" dirty="0">
              <a:solidFill>
                <a:schemeClr val="tx1"/>
              </a:solidFill>
              <a:latin typeface="Algerian" panose="04020705040A02060702" pitchFamily="82" charset="0"/>
            </a:endParaRPr>
          </a:p>
        </p:txBody>
      </p:sp>
      <p:pic>
        <p:nvPicPr>
          <p:cNvPr id="7170" name="Picture 2" descr="Image result for linux distribution openSUSE.">
            <a:extLst>
              <a:ext uri="{FF2B5EF4-FFF2-40B4-BE49-F238E27FC236}">
                <a16:creationId xmlns:a16="http://schemas.microsoft.com/office/drawing/2014/main" id="{7FECBE9F-AD4F-45A4-142C-C399D77F3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640" y="2045018"/>
            <a:ext cx="1905000" cy="1190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7E3029-128F-3B84-E9D2-337733D26872}"/>
              </a:ext>
            </a:extLst>
          </p:cNvPr>
          <p:cNvSpPr txBox="1"/>
          <p:nvPr/>
        </p:nvSpPr>
        <p:spPr>
          <a:xfrm>
            <a:off x="1562100" y="1943100"/>
            <a:ext cx="3093720" cy="1600438"/>
          </a:xfrm>
          <a:prstGeom prst="rect">
            <a:avLst/>
          </a:prstGeom>
          <a:noFill/>
        </p:spPr>
        <p:txBody>
          <a:bodyPr wrap="square" rtlCol="0">
            <a:spAutoFit/>
          </a:bodyPr>
          <a:lstStyle/>
          <a:p>
            <a:r>
              <a:rPr lang="en-US" b="0" i="0" dirty="0">
                <a:solidFill>
                  <a:schemeClr val="tx1"/>
                </a:solidFill>
                <a:effectLst/>
                <a:latin typeface="Algerian" panose="04020705040A02060702" pitchFamily="82" charset="0"/>
              </a:rPr>
              <a:t>openSUSE is a free and open source RPM-based Linux distribution developed by the openSUSE project. The initial release of the community project was a beta version of SUSE Linux 10.0.</a:t>
            </a:r>
            <a:endParaRPr lang="en-US"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125843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300B-4D2B-4F59-CBC6-23F2D0050CC1}"/>
              </a:ext>
            </a:extLst>
          </p:cNvPr>
          <p:cNvSpPr>
            <a:spLocks noGrp="1"/>
          </p:cNvSpPr>
          <p:nvPr>
            <p:ph type="title"/>
          </p:nvPr>
        </p:nvSpPr>
        <p:spPr>
          <a:xfrm>
            <a:off x="758850" y="321920"/>
            <a:ext cx="7626300" cy="97348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a:solidFill>
                  <a:srgbClr val="202124"/>
                </a:solidFill>
                <a:effectLst/>
                <a:latin typeface="Algerian" panose="04020705040A02060702" pitchFamily="82" charset="0"/>
              </a:rPr>
              <a:t>Arch Linux</a:t>
            </a:r>
            <a:endParaRPr lang="en-US" dirty="0">
              <a:latin typeface="Algerian" panose="04020705040A02060702" pitchFamily="82" charset="0"/>
            </a:endParaRPr>
          </a:p>
        </p:txBody>
      </p:sp>
      <p:pic>
        <p:nvPicPr>
          <p:cNvPr id="8194" name="Picture 2" descr="Image result for linux distribution Arch Linux.">
            <a:extLst>
              <a:ext uri="{FF2B5EF4-FFF2-40B4-BE49-F238E27FC236}">
                <a16:creationId xmlns:a16="http://schemas.microsoft.com/office/drawing/2014/main" id="{1F7E9BCA-9199-2368-FAD3-668F74082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135" y="1853565"/>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B93C-B2FD-B41F-63CF-7001301F45C6}"/>
              </a:ext>
            </a:extLst>
          </p:cNvPr>
          <p:cNvSpPr txBox="1"/>
          <p:nvPr/>
        </p:nvSpPr>
        <p:spPr>
          <a:xfrm>
            <a:off x="1249680" y="1616005"/>
            <a:ext cx="3512820" cy="2246769"/>
          </a:xfrm>
          <a:prstGeom prst="rect">
            <a:avLst/>
          </a:prstGeom>
          <a:noFill/>
        </p:spPr>
        <p:txBody>
          <a:bodyPr wrap="square" rtlCol="0">
            <a:spAutoFit/>
          </a:bodyPr>
          <a:lstStyle/>
          <a:p>
            <a:r>
              <a:rPr lang="en-US" b="0" i="0" u="sng" dirty="0">
                <a:solidFill>
                  <a:srgbClr val="4D5156"/>
                </a:solidFill>
                <a:effectLst/>
                <a:latin typeface="Algerian" panose="04020705040A02060702" pitchFamily="82" charset="0"/>
              </a:rPr>
              <a:t>Arch Linux </a:t>
            </a:r>
            <a:r>
              <a:rPr lang="en-US" b="0" i="0" dirty="0">
                <a:solidFill>
                  <a:srgbClr val="4D5156"/>
                </a:solidFill>
                <a:effectLst/>
                <a:latin typeface="Algerian" panose="04020705040A02060702" pitchFamily="82" charset="0"/>
              </a:rPr>
              <a:t>is an independently developed, x86-64 general-purpose Linux distribution that strives to provide the latest stable versions of most software by following a rolling-release model. The default installation is a minimal base system, configured by the user to only add what is purposely required.</a:t>
            </a:r>
            <a:endParaRPr lang="en-US" dirty="0">
              <a:latin typeface="Algerian" panose="04020705040A02060702" pitchFamily="82" charset="0"/>
            </a:endParaRPr>
          </a:p>
        </p:txBody>
      </p:sp>
    </p:spTree>
    <p:extLst>
      <p:ext uri="{BB962C8B-B14F-4D97-AF65-F5344CB8AC3E}">
        <p14:creationId xmlns:p14="http://schemas.microsoft.com/office/powerpoint/2010/main" val="4196614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1D8D-70F2-1810-AC0F-CFA5D20CC0DE}"/>
              </a:ext>
            </a:extLst>
          </p:cNvPr>
          <p:cNvSpPr>
            <a:spLocks noGrp="1"/>
          </p:cNvSpPr>
          <p:nvPr>
            <p:ph type="title"/>
          </p:nvPr>
        </p:nvSpPr>
        <p:spPr>
          <a:xfrm>
            <a:off x="758775" y="466700"/>
            <a:ext cx="7626300" cy="94300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a:solidFill>
                  <a:schemeClr val="tx1"/>
                </a:solidFill>
                <a:effectLst/>
                <a:latin typeface="Algerian" panose="04020705040A02060702" pitchFamily="82" charset="0"/>
              </a:rPr>
              <a:t>Gentoo Linux</a:t>
            </a:r>
            <a:endParaRPr lang="en-US" dirty="0">
              <a:solidFill>
                <a:schemeClr val="tx1"/>
              </a:solidFill>
              <a:latin typeface="Algerian" panose="04020705040A02060702" pitchFamily="82" charset="0"/>
            </a:endParaRPr>
          </a:p>
        </p:txBody>
      </p:sp>
      <p:pic>
        <p:nvPicPr>
          <p:cNvPr id="9218" name="Picture 2" descr="Image result for linux distribution Gentoo.">
            <a:extLst>
              <a:ext uri="{FF2B5EF4-FFF2-40B4-BE49-F238E27FC236}">
                <a16:creationId xmlns:a16="http://schemas.microsoft.com/office/drawing/2014/main" id="{68EE3C7A-275F-7F51-F3E7-1964F744F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075" y="1960245"/>
            <a:ext cx="14668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CC89BC-BC68-D22A-B5AB-C938335D01CC}"/>
              </a:ext>
            </a:extLst>
          </p:cNvPr>
          <p:cNvSpPr txBox="1"/>
          <p:nvPr/>
        </p:nvSpPr>
        <p:spPr>
          <a:xfrm>
            <a:off x="1310640" y="1691908"/>
            <a:ext cx="3802380" cy="2308324"/>
          </a:xfrm>
          <a:prstGeom prst="rect">
            <a:avLst/>
          </a:prstGeom>
          <a:noFill/>
        </p:spPr>
        <p:txBody>
          <a:bodyPr wrap="square" rtlCol="0">
            <a:spAutoFit/>
          </a:bodyPr>
          <a:lstStyle/>
          <a:p>
            <a:r>
              <a:rPr lang="en-US" sz="1600" b="0" i="0" u="sng" dirty="0">
                <a:solidFill>
                  <a:schemeClr val="tx1"/>
                </a:solidFill>
                <a:effectLst/>
                <a:latin typeface="Algerian" panose="04020705040A02060702" pitchFamily="82" charset="0"/>
              </a:rPr>
              <a:t>Gentoo Linux </a:t>
            </a:r>
            <a:r>
              <a:rPr lang="en-US" sz="1600" b="0" i="0" dirty="0">
                <a:solidFill>
                  <a:schemeClr val="tx1"/>
                </a:solidFill>
                <a:effectLst/>
                <a:latin typeface="Algerian" panose="04020705040A02060702" pitchFamily="82" charset="0"/>
              </a:rPr>
              <a:t>is a Linux distribution built using the Portage package management system. Unlike a binary software distribution, the source code is compiled locally according to the user's preferences and is often optimized for the specific type of computer.</a:t>
            </a:r>
            <a:endParaRPr lang="en-US" sz="1600"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141978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28DA-A9B1-9B2D-C1B4-54307BEC6F83}"/>
              </a:ext>
            </a:extLst>
          </p:cNvPr>
          <p:cNvSpPr>
            <a:spLocks noGrp="1"/>
          </p:cNvSpPr>
          <p:nvPr>
            <p:ph type="title"/>
          </p:nvPr>
        </p:nvSpPr>
        <p:spPr>
          <a:xfrm>
            <a:off x="758850" y="106680"/>
            <a:ext cx="7626300" cy="108966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b="0" i="0" dirty="0">
                <a:solidFill>
                  <a:srgbClr val="202124"/>
                </a:solidFill>
                <a:effectLst/>
                <a:latin typeface="Algerian" panose="04020705040A02060702" pitchFamily="82" charset="0"/>
              </a:rPr>
              <a:t>Slackware</a:t>
            </a:r>
            <a:br>
              <a:rPr lang="en-US" b="1" i="0" dirty="0">
                <a:solidFill>
                  <a:srgbClr val="202124"/>
                </a:solidFill>
                <a:effectLst/>
                <a:latin typeface="Algerian" panose="04020705040A02060702" pitchFamily="82" charset="0"/>
              </a:rPr>
            </a:br>
            <a:endParaRPr lang="en-US" dirty="0">
              <a:latin typeface="Algerian" panose="04020705040A02060702" pitchFamily="82" charset="0"/>
            </a:endParaRPr>
          </a:p>
        </p:txBody>
      </p:sp>
      <p:pic>
        <p:nvPicPr>
          <p:cNvPr id="10242" name="Picture 2" descr="Image result for linux distribution Slackware.">
            <a:extLst>
              <a:ext uri="{FF2B5EF4-FFF2-40B4-BE49-F238E27FC236}">
                <a16:creationId xmlns:a16="http://schemas.microsoft.com/office/drawing/2014/main" id="{71C56B29-3910-85E3-254B-8D87EB853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430" y="2059305"/>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5754CA-ECDF-87F5-52BB-E8704336B3E3}"/>
              </a:ext>
            </a:extLst>
          </p:cNvPr>
          <p:cNvSpPr txBox="1"/>
          <p:nvPr/>
        </p:nvSpPr>
        <p:spPr>
          <a:xfrm>
            <a:off x="1264920" y="1501140"/>
            <a:ext cx="3444240" cy="3046988"/>
          </a:xfrm>
          <a:prstGeom prst="rect">
            <a:avLst/>
          </a:prstGeom>
          <a:noFill/>
        </p:spPr>
        <p:txBody>
          <a:bodyPr wrap="square" rtlCol="0">
            <a:spAutoFit/>
          </a:bodyPr>
          <a:lstStyle/>
          <a:p>
            <a:r>
              <a:rPr lang="en-US" sz="1600" b="0" i="0" u="sng" dirty="0">
                <a:solidFill>
                  <a:schemeClr val="tx1"/>
                </a:solidFill>
                <a:effectLst/>
                <a:latin typeface="Algerian" panose="04020705040A02060702" pitchFamily="82" charset="0"/>
              </a:rPr>
              <a:t>Slackware</a:t>
            </a:r>
            <a:r>
              <a:rPr lang="en-US" sz="1600" b="0" i="0" dirty="0">
                <a:solidFill>
                  <a:schemeClr val="tx1"/>
                </a:solidFill>
                <a:effectLst/>
                <a:latin typeface="Algerian" panose="04020705040A02060702" pitchFamily="82" charset="0"/>
              </a:rPr>
              <a:t> is a Linux distribution created by Patrick </a:t>
            </a:r>
            <a:r>
              <a:rPr lang="en-US" sz="1600" b="0" i="0" dirty="0" err="1">
                <a:solidFill>
                  <a:schemeClr val="tx1"/>
                </a:solidFill>
                <a:effectLst/>
                <a:latin typeface="Algerian" panose="04020705040A02060702" pitchFamily="82" charset="0"/>
              </a:rPr>
              <a:t>Volkerding</a:t>
            </a:r>
            <a:r>
              <a:rPr lang="en-US" sz="1600" b="0" i="0" dirty="0">
                <a:solidFill>
                  <a:schemeClr val="tx1"/>
                </a:solidFill>
                <a:effectLst/>
                <a:latin typeface="Algerian" panose="04020705040A02060702" pitchFamily="82" charset="0"/>
              </a:rPr>
              <a:t> in 1993. Originally based on </a:t>
            </a:r>
            <a:r>
              <a:rPr lang="en-US" sz="1600" b="0" i="0" dirty="0" err="1">
                <a:solidFill>
                  <a:schemeClr val="tx1"/>
                </a:solidFill>
                <a:effectLst/>
                <a:latin typeface="Algerian" panose="04020705040A02060702" pitchFamily="82" charset="0"/>
              </a:rPr>
              <a:t>Softlanding</a:t>
            </a:r>
            <a:r>
              <a:rPr lang="en-US" sz="1600" b="0" i="0" dirty="0">
                <a:solidFill>
                  <a:schemeClr val="tx1"/>
                </a:solidFill>
                <a:effectLst/>
                <a:latin typeface="Algerian" panose="04020705040A02060702" pitchFamily="82" charset="0"/>
              </a:rPr>
              <a:t> Linux System, Slackware has been the basis for many other Linux distributions, most notably the first versions of SUSE Linux distributions, and is the oldest distribution that is still maintained.</a:t>
            </a:r>
            <a:endParaRPr lang="en-US" sz="1600" dirty="0">
              <a:solidFill>
                <a:schemeClr val="tx1"/>
              </a:solidFill>
              <a:latin typeface="Algerian" panose="04020705040A02060702" pitchFamily="82" charset="0"/>
            </a:endParaRPr>
          </a:p>
        </p:txBody>
      </p:sp>
    </p:spTree>
    <p:extLst>
      <p:ext uri="{BB962C8B-B14F-4D97-AF65-F5344CB8AC3E}">
        <p14:creationId xmlns:p14="http://schemas.microsoft.com/office/powerpoint/2010/main" val="410091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1725978"/>
            <a:ext cx="6352800" cy="2940206"/>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793750" y="3713497"/>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14300"/>
            <a:ext cx="9143990" cy="4304267"/>
            <a:chOff x="0" y="714300"/>
            <a:chExt cx="9143990" cy="3412651"/>
          </a:xfrm>
        </p:grpSpPr>
        <p:grpSp>
          <p:nvGrpSpPr>
            <p:cNvPr id="385" name="Google Shape;385;p53"/>
            <p:cNvGrpSpPr/>
            <p:nvPr/>
          </p:nvGrpSpPr>
          <p:grpSpPr>
            <a:xfrm>
              <a:off x="0" y="714300"/>
              <a:ext cx="3248715" cy="802112"/>
              <a:chOff x="0" y="714300"/>
              <a:chExt cx="3248715" cy="802112"/>
            </a:xfrm>
          </p:grpSpPr>
          <p:sp>
            <p:nvSpPr>
              <p:cNvPr id="386" name="Google Shape;386;p53"/>
              <p:cNvSpPr/>
              <p:nvPr/>
            </p:nvSpPr>
            <p:spPr>
              <a:xfrm>
                <a:off x="2446727" y="714300"/>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p:nvPr/>
            </p:nvCxnSpPr>
            <p:spPr>
              <a:xfrm>
                <a:off x="0" y="1115350"/>
                <a:ext cx="2489400"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435304" y="1857829"/>
            <a:ext cx="7189407" cy="2382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latin typeface="Book Antiqua" panose="02040602050305030304" pitchFamily="18" charset="0"/>
              </a:rPr>
              <a:t>Microcomputers are the most popular type of computer system among end users. A microcomputer, though commonly referred to as a personal computer, or PC, is much more than a small computer for personal use. Microcomputer computing power now exceeds that of previous computer generations' mainframes at a fraction of the cost. As a result, they have evolved into powerful networked professional workstations for business end users.</a:t>
            </a:r>
          </a:p>
        </p:txBody>
      </p:sp>
    </p:spTree>
    <p:extLst>
      <p:ext uri="{BB962C8B-B14F-4D97-AF65-F5344CB8AC3E}">
        <p14:creationId xmlns:p14="http://schemas.microsoft.com/office/powerpoint/2010/main" val="2356923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FA6C-A3FC-DFCA-DA66-837BD3CC7EF2}"/>
              </a:ext>
            </a:extLst>
          </p:cNvPr>
          <p:cNvSpPr>
            <a:spLocks noGrp="1"/>
          </p:cNvSpPr>
          <p:nvPr>
            <p:ph type="title"/>
          </p:nvPr>
        </p:nvSpPr>
        <p:spPr>
          <a:xfrm>
            <a:off x="758850" y="276200"/>
            <a:ext cx="7626300" cy="950620"/>
          </a:xfrm>
        </p:spPr>
        <p:txBody>
          <a:bodyPr/>
          <a:lstStyle/>
          <a:p>
            <a:r>
              <a:rPr lang="en-US" b="1" i="0" dirty="0">
                <a:solidFill>
                  <a:srgbClr val="202124"/>
                </a:solidFill>
                <a:effectLst/>
                <a:latin typeface="Algerian" panose="04020705040A02060702" pitchFamily="82" charset="0"/>
              </a:rPr>
              <a:t>Linux distributions</a:t>
            </a:r>
            <a:br>
              <a:rPr lang="en-US" b="1" i="0" dirty="0">
                <a:solidFill>
                  <a:srgbClr val="202124"/>
                </a:solidFill>
                <a:effectLst/>
                <a:latin typeface="Algerian" panose="04020705040A02060702" pitchFamily="82" charset="0"/>
              </a:rPr>
            </a:br>
            <a:r>
              <a:rPr lang="en-US" sz="2400" b="0" i="0" dirty="0">
                <a:solidFill>
                  <a:srgbClr val="202124"/>
                </a:solidFill>
                <a:effectLst/>
                <a:latin typeface="Algerian" panose="04020705040A02060702" pitchFamily="82" charset="0"/>
              </a:rPr>
              <a:t>Ubuntu</a:t>
            </a:r>
            <a:endParaRPr lang="en-US" dirty="0">
              <a:latin typeface="Algerian" panose="04020705040A02060702" pitchFamily="82" charset="0"/>
            </a:endParaRPr>
          </a:p>
        </p:txBody>
      </p:sp>
      <p:pic>
        <p:nvPicPr>
          <p:cNvPr id="11266" name="Picture 2" descr="Image result for linux distribution Ubuntu.">
            <a:extLst>
              <a:ext uri="{FF2B5EF4-FFF2-40B4-BE49-F238E27FC236}">
                <a16:creationId xmlns:a16="http://schemas.microsoft.com/office/drawing/2014/main" id="{2E0551C3-998F-CBC7-4AB6-9D1CFDE2B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955" y="1983104"/>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4D736E-9AAF-1BD2-FC53-93216D348BDB}"/>
              </a:ext>
            </a:extLst>
          </p:cNvPr>
          <p:cNvSpPr txBox="1"/>
          <p:nvPr/>
        </p:nvSpPr>
        <p:spPr>
          <a:xfrm>
            <a:off x="1402080" y="1591657"/>
            <a:ext cx="3931920" cy="2554545"/>
          </a:xfrm>
          <a:prstGeom prst="rect">
            <a:avLst/>
          </a:prstGeom>
          <a:noFill/>
        </p:spPr>
        <p:txBody>
          <a:bodyPr wrap="square" rtlCol="0">
            <a:spAutoFit/>
          </a:bodyPr>
          <a:lstStyle/>
          <a:p>
            <a:r>
              <a:rPr lang="en-US" sz="1600" b="0" i="0" u="sng" dirty="0">
                <a:solidFill>
                  <a:schemeClr val="tx1"/>
                </a:solidFill>
                <a:effectLst/>
                <a:latin typeface="Algerian" panose="04020705040A02060702" pitchFamily="82" charset="0"/>
              </a:rPr>
              <a:t>Ubuntu</a:t>
            </a:r>
            <a:r>
              <a:rPr lang="en-US" sz="1600" b="0" i="0" dirty="0">
                <a:solidFill>
                  <a:schemeClr val="tx1"/>
                </a:solidFill>
                <a:effectLst/>
                <a:latin typeface="Algerian" panose="04020705040A02060702" pitchFamily="82" charset="0"/>
              </a:rPr>
              <a:t> is a Linux distribution based on Debian and composed mostly of free and open-source software. Ubuntu is officially released in three editions: Desktop, Server, and Core for Internet of things devices and robots. All of the editions can run on the computer alone, or in a virtual machine.</a:t>
            </a:r>
            <a:endParaRPr lang="en-US" sz="1600" dirty="0">
              <a:solidFill>
                <a:schemeClr val="tx1"/>
              </a:solidFill>
              <a:latin typeface="Algerian" panose="04020705040A02060702" pitchFamily="82" charset="0"/>
            </a:endParaRPr>
          </a:p>
        </p:txBody>
      </p:sp>
    </p:spTree>
    <p:extLst>
      <p:ext uri="{BB962C8B-B14F-4D97-AF65-F5344CB8AC3E}">
        <p14:creationId xmlns:p14="http://schemas.microsoft.com/office/powerpoint/2010/main" val="641584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5AA7-F8F8-1D2A-BE94-C62088C6730E}"/>
              </a:ext>
            </a:extLst>
          </p:cNvPr>
          <p:cNvSpPr>
            <a:spLocks noGrp="1"/>
          </p:cNvSpPr>
          <p:nvPr>
            <p:ph type="title"/>
          </p:nvPr>
        </p:nvSpPr>
        <p:spPr>
          <a:xfrm>
            <a:off x="758850" y="123800"/>
            <a:ext cx="7626300" cy="1034440"/>
          </a:xfrm>
        </p:spPr>
        <p:txBody>
          <a:bodyPr/>
          <a:lstStyle/>
          <a:p>
            <a:r>
              <a:rPr lang="en-US" sz="2800" i="0" dirty="0">
                <a:solidFill>
                  <a:schemeClr val="tx1"/>
                </a:solidFill>
                <a:effectLst/>
                <a:latin typeface="Algerian" panose="04020705040A02060702" pitchFamily="82" charset="0"/>
              </a:rPr>
              <a:t>Top 50 </a:t>
            </a:r>
            <a:r>
              <a:rPr lang="en-US" sz="2800" i="0" u="sng" dirty="0">
                <a:solidFill>
                  <a:schemeClr val="tx1"/>
                </a:solidFill>
                <a:effectLst/>
                <a:latin typeface="Algerian" panose="04020705040A02060702" pitchFamily="82" charset="0"/>
              </a:rPr>
              <a:t>Linux Commands </a:t>
            </a:r>
            <a:r>
              <a:rPr lang="en-US" sz="2800" i="0" dirty="0">
                <a:solidFill>
                  <a:schemeClr val="tx1"/>
                </a:solidFill>
                <a:effectLst/>
                <a:latin typeface="Algerian" panose="04020705040A02060702" pitchFamily="82" charset="0"/>
              </a:rPr>
              <a:t>You Must Know as a Regular User</a:t>
            </a:r>
            <a:br>
              <a:rPr lang="en-US" sz="2800" i="0" dirty="0">
                <a:solidFill>
                  <a:schemeClr val="tx1"/>
                </a:solidFill>
                <a:effectLst/>
                <a:latin typeface="Algerian" panose="04020705040A02060702" pitchFamily="82" charset="0"/>
              </a:rPr>
            </a:br>
            <a:endParaRPr lang="en-US" sz="2800" dirty="0">
              <a:solidFill>
                <a:schemeClr val="tx1"/>
              </a:solidFill>
              <a:latin typeface="Algerian" panose="04020705040A02060702" pitchFamily="82" charset="0"/>
            </a:endParaRPr>
          </a:p>
        </p:txBody>
      </p:sp>
      <p:pic>
        <p:nvPicPr>
          <p:cNvPr id="7" name="Picture 6">
            <a:extLst>
              <a:ext uri="{FF2B5EF4-FFF2-40B4-BE49-F238E27FC236}">
                <a16:creationId xmlns:a16="http://schemas.microsoft.com/office/drawing/2014/main" id="{9C52A42E-571F-E5E5-BF47-B724571D161F}"/>
              </a:ext>
            </a:extLst>
          </p:cNvPr>
          <p:cNvPicPr>
            <a:picLocks noChangeAspect="1"/>
          </p:cNvPicPr>
          <p:nvPr/>
        </p:nvPicPr>
        <p:blipFill>
          <a:blip r:embed="rId2"/>
          <a:stretch>
            <a:fillRect/>
          </a:stretch>
        </p:blipFill>
        <p:spPr>
          <a:xfrm>
            <a:off x="1592322" y="1158240"/>
            <a:ext cx="5959356" cy="3878785"/>
          </a:xfrm>
          <a:prstGeom prst="rect">
            <a:avLst/>
          </a:prstGeom>
        </p:spPr>
      </p:pic>
    </p:spTree>
    <p:extLst>
      <p:ext uri="{BB962C8B-B14F-4D97-AF65-F5344CB8AC3E}">
        <p14:creationId xmlns:p14="http://schemas.microsoft.com/office/powerpoint/2010/main" val="62954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8F61-3452-A1E5-2B9B-E71230E54404}"/>
              </a:ext>
            </a:extLst>
          </p:cNvPr>
          <p:cNvSpPr>
            <a:spLocks noGrp="1"/>
          </p:cNvSpPr>
          <p:nvPr>
            <p:ph type="title"/>
          </p:nvPr>
        </p:nvSpPr>
        <p:spPr>
          <a:xfrm>
            <a:off x="758850" y="68580"/>
            <a:ext cx="7626300" cy="1059180"/>
          </a:xfrm>
        </p:spPr>
        <p:txBody>
          <a:bodyPr/>
          <a:lstStyle/>
          <a:p>
            <a:r>
              <a:rPr lang="en-US" sz="2800" i="0" dirty="0">
                <a:solidFill>
                  <a:schemeClr val="tx1"/>
                </a:solidFill>
                <a:effectLst/>
                <a:latin typeface="Algerian" panose="04020705040A02060702" pitchFamily="82" charset="0"/>
              </a:rPr>
              <a:t>Top 50 </a:t>
            </a:r>
            <a:r>
              <a:rPr lang="en-US" sz="2800" i="0" u="sng" dirty="0">
                <a:solidFill>
                  <a:schemeClr val="tx1"/>
                </a:solidFill>
                <a:effectLst/>
                <a:latin typeface="Algerian" panose="04020705040A02060702" pitchFamily="82" charset="0"/>
              </a:rPr>
              <a:t>Linux Commands </a:t>
            </a:r>
            <a:r>
              <a:rPr lang="en-US" sz="2800" i="0" dirty="0">
                <a:solidFill>
                  <a:schemeClr val="tx1"/>
                </a:solidFill>
                <a:effectLst/>
                <a:latin typeface="Algerian" panose="04020705040A02060702" pitchFamily="82" charset="0"/>
              </a:rPr>
              <a:t>You Must Know as a Regular User</a:t>
            </a:r>
            <a:br>
              <a:rPr lang="en-US" sz="2800" i="0" dirty="0">
                <a:solidFill>
                  <a:schemeClr val="tx1"/>
                </a:solidFill>
                <a:effectLst/>
                <a:latin typeface="Algerian" panose="04020705040A02060702" pitchFamily="82" charset="0"/>
              </a:rPr>
            </a:br>
            <a:endParaRPr lang="en-US" sz="2800" dirty="0"/>
          </a:p>
        </p:txBody>
      </p:sp>
      <p:pic>
        <p:nvPicPr>
          <p:cNvPr id="4" name="Picture 3">
            <a:extLst>
              <a:ext uri="{FF2B5EF4-FFF2-40B4-BE49-F238E27FC236}">
                <a16:creationId xmlns:a16="http://schemas.microsoft.com/office/drawing/2014/main" id="{C316907C-4F34-0CC4-70C6-28B076B8954D}"/>
              </a:ext>
            </a:extLst>
          </p:cNvPr>
          <p:cNvPicPr>
            <a:picLocks noChangeAspect="1"/>
          </p:cNvPicPr>
          <p:nvPr/>
        </p:nvPicPr>
        <p:blipFill>
          <a:blip r:embed="rId2"/>
          <a:stretch>
            <a:fillRect/>
          </a:stretch>
        </p:blipFill>
        <p:spPr>
          <a:xfrm>
            <a:off x="1645666" y="1127760"/>
            <a:ext cx="5852667" cy="3806394"/>
          </a:xfrm>
          <a:prstGeom prst="rect">
            <a:avLst/>
          </a:prstGeom>
        </p:spPr>
      </p:pic>
    </p:spTree>
    <p:extLst>
      <p:ext uri="{BB962C8B-B14F-4D97-AF65-F5344CB8AC3E}">
        <p14:creationId xmlns:p14="http://schemas.microsoft.com/office/powerpoint/2010/main" val="3468891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251E-26EC-307C-6F03-DF297D88D1AD}"/>
              </a:ext>
            </a:extLst>
          </p:cNvPr>
          <p:cNvSpPr>
            <a:spLocks noGrp="1"/>
          </p:cNvSpPr>
          <p:nvPr>
            <p:ph type="title"/>
          </p:nvPr>
        </p:nvSpPr>
        <p:spPr>
          <a:xfrm>
            <a:off x="758849" y="398120"/>
            <a:ext cx="7626300" cy="973480"/>
          </a:xfrm>
        </p:spPr>
        <p:txBody>
          <a:bodyPr/>
          <a:lstStyle/>
          <a:p>
            <a:r>
              <a:rPr lang="en-US" sz="2800" i="0" dirty="0">
                <a:solidFill>
                  <a:schemeClr val="tx1"/>
                </a:solidFill>
                <a:effectLst/>
                <a:latin typeface="Algerian" panose="04020705040A02060702" pitchFamily="82" charset="0"/>
              </a:rPr>
              <a:t>Top 50 </a:t>
            </a:r>
            <a:r>
              <a:rPr lang="en-US" sz="2800" i="0" u="sng" dirty="0">
                <a:solidFill>
                  <a:schemeClr val="tx1"/>
                </a:solidFill>
                <a:effectLst/>
                <a:latin typeface="Algerian" panose="04020705040A02060702" pitchFamily="82" charset="0"/>
              </a:rPr>
              <a:t>Linux Commands </a:t>
            </a:r>
            <a:r>
              <a:rPr lang="en-US" sz="2800" i="0" dirty="0">
                <a:solidFill>
                  <a:schemeClr val="tx1"/>
                </a:solidFill>
                <a:effectLst/>
                <a:latin typeface="Algerian" panose="04020705040A02060702" pitchFamily="82" charset="0"/>
              </a:rPr>
              <a:t>You Must Know as a Regular User</a:t>
            </a:r>
            <a:br>
              <a:rPr lang="en-US" sz="2800" i="0" dirty="0">
                <a:solidFill>
                  <a:schemeClr val="tx1"/>
                </a:solidFill>
                <a:effectLst/>
                <a:latin typeface="Algerian" panose="04020705040A02060702" pitchFamily="82" charset="0"/>
              </a:rPr>
            </a:br>
            <a:endParaRPr lang="en-US" sz="2800" dirty="0"/>
          </a:p>
        </p:txBody>
      </p:sp>
      <p:pic>
        <p:nvPicPr>
          <p:cNvPr id="4" name="Picture 3">
            <a:extLst>
              <a:ext uri="{FF2B5EF4-FFF2-40B4-BE49-F238E27FC236}">
                <a16:creationId xmlns:a16="http://schemas.microsoft.com/office/drawing/2014/main" id="{4DFB60C1-A84C-8108-AE26-FCC0994E4C36}"/>
              </a:ext>
            </a:extLst>
          </p:cNvPr>
          <p:cNvPicPr>
            <a:picLocks noChangeAspect="1"/>
          </p:cNvPicPr>
          <p:nvPr/>
        </p:nvPicPr>
        <p:blipFill>
          <a:blip r:embed="rId2"/>
          <a:stretch>
            <a:fillRect/>
          </a:stretch>
        </p:blipFill>
        <p:spPr>
          <a:xfrm>
            <a:off x="1497063" y="1657244"/>
            <a:ext cx="6149873" cy="2438611"/>
          </a:xfrm>
          <a:prstGeom prst="rect">
            <a:avLst/>
          </a:prstGeom>
        </p:spPr>
      </p:pic>
    </p:spTree>
    <p:extLst>
      <p:ext uri="{BB962C8B-B14F-4D97-AF65-F5344CB8AC3E}">
        <p14:creationId xmlns:p14="http://schemas.microsoft.com/office/powerpoint/2010/main" val="3562294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2415708"/>
            <a:ext cx="6352800" cy="1422514"/>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675781" y="2633279"/>
            <a:ext cx="6168787" cy="1700712"/>
          </a:xfrm>
          <a:prstGeom prst="rect">
            <a:avLst/>
          </a:prstGeom>
        </p:spPr>
        <p:txBody>
          <a:bodyPr spcFirstLastPara="1" wrap="square" lIns="91425" tIns="91425" rIns="91425" bIns="91425" anchor="t" anchorCtr="0">
            <a:noAutofit/>
          </a:bodyPr>
          <a:lstStyle/>
          <a:p>
            <a:pPr algn="just"/>
            <a:r>
              <a:rPr lang="en-US" sz="2000" b="0" i="0" dirty="0">
                <a:solidFill>
                  <a:srgbClr val="000000"/>
                </a:solidFill>
                <a:effectLst/>
                <a:latin typeface="Book Antiqua" panose="02040602050305030304" pitchFamily="18" charset="0"/>
              </a:rPr>
              <a:t>This is again a kind of Unix operating system developed and marketed by Apple Inc. since 2001.</a:t>
            </a:r>
            <a:endParaRPr lang="en-US" sz="40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973020" y="1707822"/>
            <a:ext cx="4577316" cy="707886"/>
          </a:xfrm>
          <a:prstGeom prst="rect">
            <a:avLst/>
          </a:prstGeom>
          <a:noFill/>
        </p:spPr>
        <p:txBody>
          <a:bodyPr wrap="square">
            <a:spAutoFit/>
          </a:bodyPr>
          <a:lstStyle/>
          <a:p>
            <a:r>
              <a:rPr lang="en-US" sz="4000" dirty="0">
                <a:latin typeface="Baguet Script" panose="00000500000000000000" pitchFamily="2" charset="0"/>
              </a:rPr>
              <a:t>MacOS</a:t>
            </a:r>
          </a:p>
        </p:txBody>
      </p:sp>
    </p:spTree>
    <p:extLst>
      <p:ext uri="{BB962C8B-B14F-4D97-AF65-F5344CB8AC3E}">
        <p14:creationId xmlns:p14="http://schemas.microsoft.com/office/powerpoint/2010/main" val="4281130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395396" y="2530130"/>
            <a:ext cx="6168787" cy="1700712"/>
          </a:xfrm>
          <a:prstGeom prst="rect">
            <a:avLst/>
          </a:prstGeom>
        </p:spPr>
        <p:txBody>
          <a:bodyPr spcFirstLastPara="1" wrap="square" lIns="91425" tIns="91425" rIns="91425" bIns="91425" anchor="t" anchorCtr="0">
            <a:noAutofit/>
          </a:bodyPr>
          <a:lstStyle/>
          <a:p>
            <a:pPr algn="just"/>
            <a:r>
              <a:rPr lang="en-US" sz="2000" b="0" i="0" dirty="0">
                <a:solidFill>
                  <a:srgbClr val="000000"/>
                </a:solidFill>
                <a:effectLst/>
                <a:latin typeface="Book Antiqua" panose="02040602050305030304" pitchFamily="18" charset="0"/>
              </a:rPr>
              <a:t>This is a mobile operating system created and developed by Apple Inc. exclusively for its mobile devices like iPhone and iPad etc.</a:t>
            </a:r>
            <a:endParaRPr lang="en-US" sz="4000" dirty="0">
              <a:latin typeface="Book Antiqua" panose="02040602050305030304" pitchFamily="18" charset="0"/>
            </a:endParaRPr>
          </a:p>
        </p:txBody>
      </p:sp>
      <p:sp>
        <p:nvSpPr>
          <p:cNvPr id="2" name="TextBox 1">
            <a:extLst>
              <a:ext uri="{FF2B5EF4-FFF2-40B4-BE49-F238E27FC236}">
                <a16:creationId xmlns:a16="http://schemas.microsoft.com/office/drawing/2014/main" id="{1B01F76E-DA64-665B-3A79-090473F50384}"/>
              </a:ext>
            </a:extLst>
          </p:cNvPr>
          <p:cNvSpPr txBox="1"/>
          <p:nvPr/>
        </p:nvSpPr>
        <p:spPr>
          <a:xfrm>
            <a:off x="973020" y="1707822"/>
            <a:ext cx="4577316" cy="707886"/>
          </a:xfrm>
          <a:prstGeom prst="rect">
            <a:avLst/>
          </a:prstGeom>
          <a:noFill/>
        </p:spPr>
        <p:txBody>
          <a:bodyPr wrap="square">
            <a:spAutoFit/>
          </a:bodyPr>
          <a:lstStyle/>
          <a:p>
            <a:r>
              <a:rPr lang="en-US" sz="4000" dirty="0">
                <a:latin typeface="Baguet Script" panose="00000500000000000000" pitchFamily="2" charset="0"/>
              </a:rPr>
              <a:t>iOS</a:t>
            </a:r>
          </a:p>
        </p:txBody>
      </p:sp>
    </p:spTree>
    <p:extLst>
      <p:ext uri="{BB962C8B-B14F-4D97-AF65-F5344CB8AC3E}">
        <p14:creationId xmlns:p14="http://schemas.microsoft.com/office/powerpoint/2010/main" val="2669096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53"/>
          <p:cNvGrpSpPr/>
          <p:nvPr/>
        </p:nvGrpSpPr>
        <p:grpSpPr>
          <a:xfrm>
            <a:off x="1395525" y="477884"/>
            <a:ext cx="6352800" cy="4188300"/>
            <a:chOff x="1395525" y="477884"/>
            <a:chExt cx="6352800" cy="4188300"/>
          </a:xfrm>
        </p:grpSpPr>
        <p:sp>
          <p:nvSpPr>
            <p:cNvPr id="378" name="Google Shape;378;p53"/>
            <p:cNvSpPr/>
            <p:nvPr/>
          </p:nvSpPr>
          <p:spPr>
            <a:xfrm rot="-1321757">
              <a:off x="1567369" y="1528715"/>
              <a:ext cx="6009112" cy="208663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7098953" y="116359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53"/>
          <p:cNvSpPr/>
          <p:nvPr/>
        </p:nvSpPr>
        <p:spPr>
          <a:xfrm>
            <a:off x="3216078" y="582449"/>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53"/>
          <p:cNvGrpSpPr/>
          <p:nvPr/>
        </p:nvGrpSpPr>
        <p:grpSpPr>
          <a:xfrm>
            <a:off x="502120" y="3955220"/>
            <a:ext cx="641555" cy="697564"/>
            <a:chOff x="793750" y="3713497"/>
            <a:chExt cx="641555" cy="697564"/>
          </a:xfrm>
        </p:grpSpPr>
        <p:sp>
          <p:nvSpPr>
            <p:cNvPr id="382" name="Google Shape;382;p53"/>
            <p:cNvSpPr/>
            <p:nvPr/>
          </p:nvSpPr>
          <p:spPr>
            <a:xfrm>
              <a:off x="793750" y="3713497"/>
              <a:ext cx="383016" cy="38303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1264650" y="4240400"/>
              <a:ext cx="170654" cy="170661"/>
            </a:xfrm>
            <a:custGeom>
              <a:avLst/>
              <a:gdLst/>
              <a:ahLst/>
              <a:cxnLst/>
              <a:rect l="l" t="t" r="r" b="b"/>
              <a:pathLst>
                <a:path w="25087" h="25088" extrusionOk="0">
                  <a:moveTo>
                    <a:pt x="12550" y="1"/>
                  </a:moveTo>
                  <a:cubicBezTo>
                    <a:pt x="9097" y="1"/>
                    <a:pt x="6275" y="2775"/>
                    <a:pt x="6227" y="6228"/>
                  </a:cubicBezTo>
                  <a:cubicBezTo>
                    <a:pt x="2775" y="6275"/>
                    <a:pt x="1" y="9085"/>
                    <a:pt x="1" y="12538"/>
                  </a:cubicBezTo>
                  <a:cubicBezTo>
                    <a:pt x="1" y="15991"/>
                    <a:pt x="2775" y="18813"/>
                    <a:pt x="6227" y="18860"/>
                  </a:cubicBezTo>
                  <a:cubicBezTo>
                    <a:pt x="6275" y="22313"/>
                    <a:pt x="9097" y="25087"/>
                    <a:pt x="12550" y="25087"/>
                  </a:cubicBezTo>
                  <a:cubicBezTo>
                    <a:pt x="16003" y="25087"/>
                    <a:pt x="18812" y="22313"/>
                    <a:pt x="18872" y="18860"/>
                  </a:cubicBezTo>
                  <a:cubicBezTo>
                    <a:pt x="22325" y="18813"/>
                    <a:pt x="25087" y="15991"/>
                    <a:pt x="25087" y="12538"/>
                  </a:cubicBezTo>
                  <a:cubicBezTo>
                    <a:pt x="25087" y="9085"/>
                    <a:pt x="22325" y="6275"/>
                    <a:pt x="18872" y="6228"/>
                  </a:cubicBezTo>
                  <a:cubicBezTo>
                    <a:pt x="18812" y="2775"/>
                    <a:pt x="16003" y="1"/>
                    <a:pt x="1255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3"/>
          <p:cNvGrpSpPr/>
          <p:nvPr/>
        </p:nvGrpSpPr>
        <p:grpSpPr>
          <a:xfrm>
            <a:off x="0" y="793242"/>
            <a:ext cx="9143990" cy="4225327"/>
            <a:chOff x="0" y="776889"/>
            <a:chExt cx="9143990" cy="3350063"/>
          </a:xfrm>
        </p:grpSpPr>
        <p:grpSp>
          <p:nvGrpSpPr>
            <p:cNvPr id="385" name="Google Shape;385;p53"/>
            <p:cNvGrpSpPr/>
            <p:nvPr/>
          </p:nvGrpSpPr>
          <p:grpSpPr>
            <a:xfrm>
              <a:off x="0" y="776889"/>
              <a:ext cx="4153551" cy="802112"/>
              <a:chOff x="0" y="776889"/>
              <a:chExt cx="4153551" cy="802112"/>
            </a:xfrm>
          </p:grpSpPr>
          <p:sp>
            <p:nvSpPr>
              <p:cNvPr id="386" name="Google Shape;386;p53"/>
              <p:cNvSpPr/>
              <p:nvPr/>
            </p:nvSpPr>
            <p:spPr>
              <a:xfrm>
                <a:off x="3351563" y="776889"/>
                <a:ext cx="801988" cy="802112"/>
              </a:xfrm>
              <a:custGeom>
                <a:avLst/>
                <a:gdLst/>
                <a:ahLst/>
                <a:cxnLst/>
                <a:rect l="l" t="t" r="r" b="b"/>
                <a:pathLst>
                  <a:path w="71272" h="71283" fill="none" extrusionOk="0">
                    <a:moveTo>
                      <a:pt x="35636" y="0"/>
                    </a:moveTo>
                    <a:cubicBezTo>
                      <a:pt x="35636" y="19681"/>
                      <a:pt x="51590" y="35636"/>
                      <a:pt x="71271" y="35636"/>
                    </a:cubicBezTo>
                    <a:cubicBezTo>
                      <a:pt x="51590" y="35636"/>
                      <a:pt x="35636" y="51590"/>
                      <a:pt x="35636" y="71283"/>
                    </a:cubicBezTo>
                    <a:cubicBezTo>
                      <a:pt x="35636" y="51590"/>
                      <a:pt x="19681" y="35636"/>
                      <a:pt x="0" y="35636"/>
                    </a:cubicBezTo>
                    <a:cubicBezTo>
                      <a:pt x="19050" y="35636"/>
                      <a:pt x="35636" y="19681"/>
                      <a:pt x="35636" y="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53"/>
              <p:cNvCxnSpPr>
                <a:cxnSpLocks/>
              </p:cNvCxnSpPr>
              <p:nvPr/>
            </p:nvCxnSpPr>
            <p:spPr>
              <a:xfrm>
                <a:off x="0" y="1115350"/>
                <a:ext cx="3351563" cy="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53"/>
            <p:cNvGrpSpPr/>
            <p:nvPr/>
          </p:nvGrpSpPr>
          <p:grpSpPr>
            <a:xfrm>
              <a:off x="6441728" y="3855987"/>
              <a:ext cx="2702262" cy="270965"/>
              <a:chOff x="6441728" y="3855987"/>
              <a:chExt cx="2702262" cy="270965"/>
            </a:xfrm>
          </p:grpSpPr>
          <p:cxnSp>
            <p:nvCxnSpPr>
              <p:cNvPr id="389" name="Google Shape;389;p53"/>
              <p:cNvCxnSpPr/>
              <p:nvPr/>
            </p:nvCxnSpPr>
            <p:spPr>
              <a:xfrm rot="10800000">
                <a:off x="6654590" y="3991463"/>
                <a:ext cx="24894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3"/>
              <p:cNvSpPr/>
              <p:nvPr/>
            </p:nvSpPr>
            <p:spPr>
              <a:xfrm>
                <a:off x="6441728" y="3855987"/>
                <a:ext cx="270970" cy="270965"/>
              </a:xfrm>
              <a:custGeom>
                <a:avLst/>
                <a:gdLst/>
                <a:ahLst/>
                <a:cxnLst/>
                <a:rect l="l" t="t" r="r" b="b"/>
                <a:pathLst>
                  <a:path w="36482" h="36469" extrusionOk="0">
                    <a:moveTo>
                      <a:pt x="18253" y="0"/>
                    </a:moveTo>
                    <a:cubicBezTo>
                      <a:pt x="18253" y="10061"/>
                      <a:pt x="9752" y="18229"/>
                      <a:pt x="1" y="18229"/>
                    </a:cubicBezTo>
                    <a:cubicBezTo>
                      <a:pt x="10066" y="18229"/>
                      <a:pt x="18241" y="26384"/>
                      <a:pt x="18253" y="36447"/>
                    </a:cubicBezTo>
                    <a:lnTo>
                      <a:pt x="18253" y="36447"/>
                    </a:lnTo>
                    <a:cubicBezTo>
                      <a:pt x="18253" y="26384"/>
                      <a:pt x="26416" y="18229"/>
                      <a:pt x="36481" y="18229"/>
                    </a:cubicBezTo>
                    <a:cubicBezTo>
                      <a:pt x="26409" y="18229"/>
                      <a:pt x="18253" y="10061"/>
                      <a:pt x="18253" y="0"/>
                    </a:cubicBezTo>
                    <a:close/>
                    <a:moveTo>
                      <a:pt x="18253" y="36447"/>
                    </a:moveTo>
                    <a:lnTo>
                      <a:pt x="18253" y="36447"/>
                    </a:lnTo>
                    <a:cubicBezTo>
                      <a:pt x="18253" y="36454"/>
                      <a:pt x="18253" y="36462"/>
                      <a:pt x="18253" y="36469"/>
                    </a:cubicBezTo>
                    <a:cubicBezTo>
                      <a:pt x="18253" y="36462"/>
                      <a:pt x="18253" y="36454"/>
                      <a:pt x="18253" y="36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53"/>
          <p:cNvSpPr txBox="1">
            <a:spLocks noGrp="1"/>
          </p:cNvSpPr>
          <p:nvPr>
            <p:ph type="title"/>
          </p:nvPr>
        </p:nvSpPr>
        <p:spPr>
          <a:xfrm>
            <a:off x="1395396" y="2530130"/>
            <a:ext cx="6168787" cy="1700712"/>
          </a:xfrm>
          <a:prstGeom prst="rect">
            <a:avLst/>
          </a:prstGeom>
        </p:spPr>
        <p:txBody>
          <a:bodyPr spcFirstLastPara="1" wrap="square" lIns="91425" tIns="91425" rIns="91425" bIns="91425" anchor="t" anchorCtr="0">
            <a:noAutofit/>
          </a:bodyPr>
          <a:lstStyle/>
          <a:p>
            <a:pPr algn="just"/>
            <a:r>
              <a:rPr lang="en-US" sz="1800" b="0" i="0" dirty="0">
                <a:solidFill>
                  <a:srgbClr val="000000"/>
                </a:solidFill>
                <a:effectLst/>
                <a:latin typeface="Book Antiqua" panose="02040602050305030304" pitchFamily="18" charset="0"/>
              </a:rPr>
              <a:t>This is a mobile Operating System based on a modified version of the Linux kernel and other open source software, designed primarily for touchscreen mobile devices such as smartphones and tablets.</a:t>
            </a:r>
            <a:endParaRPr lang="en-US" sz="3600" dirty="0">
              <a:latin typeface="Book Antiqua" panose="02040602050305030304" pitchFamily="18" charset="0"/>
            </a:endParaRPr>
          </a:p>
        </p:txBody>
      </p:sp>
      <p:sp>
        <p:nvSpPr>
          <p:cNvPr id="3" name="TextBox 2">
            <a:extLst>
              <a:ext uri="{FF2B5EF4-FFF2-40B4-BE49-F238E27FC236}">
                <a16:creationId xmlns:a16="http://schemas.microsoft.com/office/drawing/2014/main" id="{AA548454-A29F-F696-CBC3-75048158D56C}"/>
              </a:ext>
            </a:extLst>
          </p:cNvPr>
          <p:cNvSpPr txBox="1"/>
          <p:nvPr/>
        </p:nvSpPr>
        <p:spPr>
          <a:xfrm>
            <a:off x="693628" y="1787932"/>
            <a:ext cx="4577316" cy="523220"/>
          </a:xfrm>
          <a:prstGeom prst="rect">
            <a:avLst/>
          </a:prstGeom>
          <a:noFill/>
        </p:spPr>
        <p:txBody>
          <a:bodyPr wrap="square">
            <a:spAutoFit/>
          </a:bodyPr>
          <a:lstStyle/>
          <a:p>
            <a:r>
              <a:rPr lang="en-US" sz="2800" dirty="0">
                <a:latin typeface="Algerian" panose="04020705040A02060702" pitchFamily="82" charset="0"/>
              </a:rPr>
              <a:t>Android </a:t>
            </a:r>
          </a:p>
        </p:txBody>
      </p:sp>
    </p:spTree>
    <p:extLst>
      <p:ext uri="{BB962C8B-B14F-4D97-AF65-F5344CB8AC3E}">
        <p14:creationId xmlns:p14="http://schemas.microsoft.com/office/powerpoint/2010/main" val="54596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BA55-4029-CB8A-E354-59FC927A1BCB}"/>
              </a:ext>
            </a:extLst>
          </p:cNvPr>
          <p:cNvSpPr>
            <a:spLocks noGrp="1"/>
          </p:cNvSpPr>
          <p:nvPr>
            <p:ph type="title"/>
          </p:nvPr>
        </p:nvSpPr>
        <p:spPr>
          <a:xfrm>
            <a:off x="758850" y="367640"/>
            <a:ext cx="7626300" cy="973480"/>
          </a:xfrm>
        </p:spPr>
        <p:txBody>
          <a:bodyPr/>
          <a:lstStyle/>
          <a:p>
            <a:r>
              <a:rPr lang="en-US" b="1" i="0" dirty="0">
                <a:solidFill>
                  <a:schemeClr val="tx1"/>
                </a:solidFill>
                <a:effectLst/>
                <a:latin typeface="Algerian" panose="04020705040A02060702" pitchFamily="82" charset="0"/>
              </a:rPr>
              <a:t>Android</a:t>
            </a:r>
            <a:br>
              <a:rPr lang="en-US" b="1" i="0" dirty="0">
                <a:solidFill>
                  <a:schemeClr val="tx1"/>
                </a:solidFill>
                <a:effectLst/>
                <a:latin typeface="Algerian" panose="04020705040A02060702" pitchFamily="82" charset="0"/>
              </a:rPr>
            </a:br>
            <a:r>
              <a:rPr lang="en-US" sz="2000" b="1" i="0" dirty="0">
                <a:solidFill>
                  <a:schemeClr val="tx1"/>
                </a:solidFill>
                <a:effectLst/>
                <a:latin typeface="Algerian" panose="04020705040A02060702" pitchFamily="82" charset="0"/>
              </a:rPr>
              <a:t>History and development</a:t>
            </a:r>
            <a:br>
              <a:rPr lang="en-US" b="1" i="0" dirty="0">
                <a:solidFill>
                  <a:schemeClr val="tx1"/>
                </a:solidFill>
                <a:effectLst/>
                <a:latin typeface="Algerian" panose="04020705040A02060702" pitchFamily="82" charset="0"/>
              </a:rPr>
            </a:br>
            <a:endParaRPr lang="en-US" dirty="0">
              <a:solidFill>
                <a:schemeClr val="tx1"/>
              </a:solidFill>
              <a:latin typeface="Algerian" panose="04020705040A02060702" pitchFamily="82" charset="0"/>
            </a:endParaRPr>
          </a:p>
        </p:txBody>
      </p:sp>
      <p:sp>
        <p:nvSpPr>
          <p:cNvPr id="3" name="TextBox 2">
            <a:extLst>
              <a:ext uri="{FF2B5EF4-FFF2-40B4-BE49-F238E27FC236}">
                <a16:creationId xmlns:a16="http://schemas.microsoft.com/office/drawing/2014/main" id="{D2297ACD-5AB0-B668-C6B1-6B233D4F1B4E}"/>
              </a:ext>
            </a:extLst>
          </p:cNvPr>
          <p:cNvSpPr txBox="1"/>
          <p:nvPr/>
        </p:nvSpPr>
        <p:spPr>
          <a:xfrm>
            <a:off x="2049780" y="1501140"/>
            <a:ext cx="5151120" cy="2893100"/>
          </a:xfrm>
          <a:prstGeom prst="rect">
            <a:avLst/>
          </a:prstGeom>
          <a:noFill/>
        </p:spPr>
        <p:txBody>
          <a:bodyPr wrap="square" rtlCol="0">
            <a:spAutoFit/>
          </a:bodyPr>
          <a:lstStyle/>
          <a:p>
            <a:pPr algn="l"/>
            <a:r>
              <a:rPr lang="en-US" b="0" i="0" dirty="0">
                <a:solidFill>
                  <a:schemeClr val="tx1"/>
                </a:solidFill>
                <a:effectLst/>
                <a:latin typeface="Algerian" panose="04020705040A02060702" pitchFamily="82" charset="0"/>
              </a:rPr>
              <a:t>Android began its life as a Palo Alto-based startup company called Android Inc., in 2003. Originally, the company set out to develop an operating system for digital cameras, but it abandoned those efforts in lieu of reaching a broader market.</a:t>
            </a:r>
          </a:p>
          <a:p>
            <a:pPr algn="l"/>
            <a:endParaRPr lang="en-US" b="0" i="0" dirty="0">
              <a:solidFill>
                <a:schemeClr val="tx1"/>
              </a:solidFill>
              <a:effectLst/>
              <a:latin typeface="Algerian" panose="04020705040A02060702" pitchFamily="82" charset="0"/>
            </a:endParaRPr>
          </a:p>
          <a:p>
            <a:pPr algn="l"/>
            <a:r>
              <a:rPr lang="en-US" b="0" i="0" dirty="0">
                <a:solidFill>
                  <a:schemeClr val="tx1"/>
                </a:solidFill>
                <a:effectLst/>
                <a:latin typeface="Algerian" panose="04020705040A02060702" pitchFamily="82" charset="0"/>
              </a:rPr>
              <a:t>Google acquired Android Inc. and its key employees in 2005 for at least $50 million. Google marketed the early mobile platform to handset manufacturers and mobile carriers with its major benefits as flexibility and upgradability.</a:t>
            </a:r>
          </a:p>
          <a:p>
            <a:r>
              <a:rPr lang="en-US" b="1" cap="all" dirty="0">
                <a:solidFill>
                  <a:schemeClr val="tx1"/>
                </a:solidFill>
                <a:effectLst/>
                <a:latin typeface="Algerian" panose="04020705040A02060702" pitchFamily="82" charset="0"/>
              </a:rPr>
              <a:t>THIS ARTICLE IS PART OF</a:t>
            </a:r>
          </a:p>
          <a:p>
            <a:endParaRPr lang="en-US"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598797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DEB1-C720-3D37-A27B-7DA593C4C4D3}"/>
              </a:ext>
            </a:extLst>
          </p:cNvPr>
          <p:cNvSpPr>
            <a:spLocks noGrp="1"/>
          </p:cNvSpPr>
          <p:nvPr>
            <p:ph type="title"/>
          </p:nvPr>
        </p:nvSpPr>
        <p:spPr/>
        <p:txBody>
          <a:bodyPr/>
          <a:lstStyle/>
          <a:p>
            <a:endParaRPr lang="en-US"/>
          </a:p>
        </p:txBody>
      </p:sp>
      <p:pic>
        <p:nvPicPr>
          <p:cNvPr id="12290" name="Picture 2" descr="Introduction to Android Development - GeeksforGeeks">
            <a:extLst>
              <a:ext uri="{FF2B5EF4-FFF2-40B4-BE49-F238E27FC236}">
                <a16:creationId xmlns:a16="http://schemas.microsoft.com/office/drawing/2014/main" id="{DBC4D8E9-4EAC-E81E-80BD-31E5C99A9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0"/>
            <a:ext cx="83629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37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ndroid Operating System - javatpoint">
            <a:extLst>
              <a:ext uri="{FF2B5EF4-FFF2-40B4-BE49-F238E27FC236}">
                <a16:creationId xmlns:a16="http://schemas.microsoft.com/office/drawing/2014/main" id="{19837106-B997-6FED-71AE-5F7B7711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14300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985628"/>
      </p:ext>
    </p:extLst>
  </p:cSld>
  <p:clrMapOvr>
    <a:masterClrMapping/>
  </p:clrMapOvr>
</p:sld>
</file>

<file path=ppt/theme/theme1.xml><?xml version="1.0" encoding="utf-8"?>
<a:theme xmlns:a="http://schemas.openxmlformats.org/drawingml/2006/main" name="Quotes Theme for Marketing by Slidesgo">
  <a:themeElements>
    <a:clrScheme name="Simple Light">
      <a:dk1>
        <a:srgbClr val="292929"/>
      </a:dk1>
      <a:lt1>
        <a:srgbClr val="FFFFFF"/>
      </a:lt1>
      <a:dk2>
        <a:srgbClr val="C2C2C2"/>
      </a:dk2>
      <a:lt2>
        <a:srgbClr val="E7CB81"/>
      </a:lt2>
      <a:accent1>
        <a:srgbClr val="CDE9DF"/>
      </a:accent1>
      <a:accent2>
        <a:srgbClr val="95B9DA"/>
      </a:accent2>
      <a:accent3>
        <a:srgbClr val="E3AFC1"/>
      </a:accent3>
      <a:accent4>
        <a:srgbClr val="FFFFFF"/>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8362</Words>
  <Application>Microsoft Office PowerPoint</Application>
  <PresentationFormat>On-screen Show (16:9)</PresentationFormat>
  <Paragraphs>402</Paragraphs>
  <Slides>153</Slides>
  <Notes>70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153</vt:i4>
      </vt:variant>
    </vt:vector>
  </HeadingPairs>
  <TitlesOfParts>
    <vt:vector size="165" baseType="lpstr">
      <vt:lpstr>Sitka Small</vt:lpstr>
      <vt:lpstr>Wingdings</vt:lpstr>
      <vt:lpstr>Algerian</vt:lpstr>
      <vt:lpstr>Antic Didone</vt:lpstr>
      <vt:lpstr>Poppins</vt:lpstr>
      <vt:lpstr>Fascinate Inline</vt:lpstr>
      <vt:lpstr>Amasis MT Pro Black</vt:lpstr>
      <vt:lpstr>Nunito</vt:lpstr>
      <vt:lpstr>Baguet Script</vt:lpstr>
      <vt:lpstr>Book Antiqua</vt:lpstr>
      <vt:lpstr>Arial</vt:lpstr>
      <vt:lpstr>Quotes Theme for Marketing by Slidesgo</vt:lpstr>
      <vt:lpstr>Computer System</vt:lpstr>
      <vt:lpstr>AGENDA</vt:lpstr>
      <vt:lpstr>Von Neumann architecture</vt:lpstr>
      <vt:lpstr>Von Neumann architecture</vt:lpstr>
      <vt:lpstr>PowerPoint Presentation</vt:lpstr>
      <vt:lpstr>PowerPoint Presentation</vt:lpstr>
      <vt:lpstr>PowerPoint Presentation</vt:lpstr>
      <vt:lpstr>PowerPoint Presentation</vt:lpstr>
      <vt:lpstr>Microcomputers are the most popular type of computer system among end users. A microcomputer, though commonly referred to as a personal computer, or PC, is much more than a small computer for personal use. Microcomputer computing power now exceeds that of previous computer generations' mainframes at a fraction of the cost. As a result, they have evolved into powerful networked professional workstations for business end users.</vt:lpstr>
      <vt:lpstr>PowerPoint Presentation</vt:lpstr>
      <vt:lpstr>Multimedia PCs are intended to display information in a number of media formats, such as text and graphics displays, voice and other digital audio, photos, animation, and video clips. Many people associate multimedia with computer video games, multimedia encyclopedias, educational videos, and multimedia home pages on the World Wide Web. Multimedia systems, on the other hand, are frequently utilized in business to train staff, educate customers, make sales presentations, and add impact to other business presentations. The basic hardware and software requirements of a multimedia computer system are determined by whether you want to create and view multimedia presentations. In order to enjoy multimedia games and other entertainment and instructional multimedia items, owners of low-cost multimedia PCs aimed for home use do not require authoring software or high-powered hardware capacity. These computers include a CD-ROM drive, stereo speakers, more memory, a high-performance processor, and other multimedia processing features.</vt:lpstr>
      <vt:lpstr>PowerPoint Presentation</vt:lpstr>
      <vt:lpstr>Midrange computers, which can handle a network of PCs and terminals, include minicomputers and high-end network servers. Though not as powerful as mainframe computers, they are less expensive to purchase, operate, and maintain, and so satisfy the computing demands of many enterprises. Midrange computers first gained popularity as minicomputers for scientific research, instrumentation systems, and monitoring and control of industrial processes. Minicomputers could readily handle such applications since they are limited in scope and do not require the processing versatility of mainframe systems. Midrange computers are thus used for industrial process control and manufacturing plant computers, and they continue to play an important part in computer-aided manufacturing (CAM).</vt:lpstr>
      <vt:lpstr>PowerPoint Presentation</vt:lpstr>
      <vt:lpstr>Mainframe computers are huge, powerful, and fast computer systems. Mainframes, for example, may process hundreds of millions of instructions per second (MIPS). Mainframes also have a lot of primary storage space. Their primary storage capacity might range from hundreds of megabytes to many gigabytes. And, in recent years, mainframes have shrunk substantially, decreasing their air-conditioning requirements, electrical power consumption, and floor space requirements, as well as their acquisition and operating expenses. The majority of these advancements are the result of a transition from water-cooled mainframes to a new CMOS air-cooled mainframe technology. As a result, mainframe computers continue to meet the information processing needs of large enterprises and government agencies with a large number of employees and customers, as well as complicated computational issues.</vt:lpstr>
      <vt:lpstr>PowerPoint Presentation</vt:lpstr>
      <vt:lpstr>The word "supercomputer" refers to a class of extraordinarily powerful computer systems developed primarily for scientific, technical, and business applications that require exceptionally fast speeds for huge numeric computations. Government research agencies, huge institutions, and major enterprises are all part of the supercomputer industry. Supercomputers are used for a variety of purposes, including global weather forecasting, military defense systems, computational cosmology and astrophysics, microprocessor research and design, large-scale data mining, and so on. Parallel processing architectures with interconnected microprocessors are used in supercomputers (which can execute many instructions at the same time in parallel). They are capable of performing mathematical calculations at billions of floating-point operations per second (gigaflops). Teraflop (1 trillion floating-point operations per second) supercomputers are becoming available, utilizing powerful massively parallel processing (MPP) designs comprised of thousands of interconnected microprocessors.</vt:lpstr>
      <vt:lpstr>PowerPoint Presentation</vt:lpstr>
      <vt:lpstr>Computer hardware </vt:lpstr>
      <vt:lpstr>PowerPoint Presentation</vt:lpstr>
      <vt:lpstr>PowerPoint Presentation</vt:lpstr>
      <vt:lpstr>-These are devices used for entering data or instructions to the central processing unit and are classified according to the method they use to enter data.</vt:lpstr>
      <vt:lpstr>Keyboard (similar to a typewriter) is the main input device of a computer . It contains three types of keys-- alphanumeric keys, special keys and function keys. Alphanumeric keys are used to type all alphabets, numbers and special symbols like $, %, @, A etc. Special keys such as &lt;Shift&gt;, &lt;Ctrl&gt;, &lt;Alt&gt;, &lt;Home&gt;, &lt;Scroll Lock&gt; etc. are used for special functions. Function keys such as &lt;Fl&gt;, &lt;F2&gt;, &lt;F3&gt; etc. are used to give special commands depending upon the software used e.g.F5 reloads a page of an internet browser. The function of each and every key can be well understood only after working on a PC. When any key is pressed, an electronic signal is produced. This signal is detected by a keyboard encoder that sends a binary code corresponding to the key pressed to the CPU. There are many types of keyboards but 101 keys keyboard is the most popular one. </vt:lpstr>
      <vt:lpstr>PowerPoint Presentation</vt:lpstr>
      <vt:lpstr>These keys include the same letter, number, punctuation, and symbol keys found on a traditional typewriter.</vt:lpstr>
      <vt:lpstr>These keys are used alone or in combination with other keys to perform certain actions. The most frequently used control keys are CTRL, ALT, the Windows key, and ESC.</vt:lpstr>
      <vt:lpstr>The function keys are used to perform specific tasks. They are labelled as F1, F2, F3, and so on, up to F12. The functionality of these keys differs from program to program.</vt:lpstr>
      <vt:lpstr>These keys are used for moving around in documents or WebPages and editing text. They include the arrow keys, HOME, END, PAGE UP, PAGE DOWN, DELETE, and INSERT and ARROW KEYS.</vt:lpstr>
      <vt:lpstr>The numeric keypad is handy for entering numbers quickly. The keys are grouped together in a block like a conventional calculator or adding machine.Related image</vt:lpstr>
      <vt:lpstr>Mouse is a little gadget that allows you to point to and select items on your computer screen. Although mice appear in a variety of shapes, the common mouse does resemble a real mouse. It's small and oblong, and it's linked to the system unit by a long wire that looks like a tail and a connector that can be PS/2 or USB. Some of the more recent mice are wireless.A mouse typically has two buttons: one major (usually the left) and one secondary. Many mouse additionally contain a wheel between the two buttons that allows you to smoothly browse through information screens.</vt:lpstr>
      <vt:lpstr>PowerPoint Presentation</vt:lpstr>
      <vt:lpstr>To click an item, point to the item on the screen, and then press and release the primary button (usually the left button). Clicking is most often used to select (mark) an item or open a menu. This is sometimes called single-clicking or left-clicking. </vt:lpstr>
      <vt:lpstr>To double-click an item, point to the item on the screen, and then click twice quickly. If the two clicks are spaced too far apart, they might be interpreted as two individual clicks rather than as one double-click.  Double-clicking is most often used to open items on your desktop. For example, you can start a program or open a folder by double-clicking its icon on the desktop.</vt:lpstr>
      <vt:lpstr>To right-click an item, point to the item on the screen, and then press and release the secondary button (usually the right button).  Right-clicking an item usually displays a list of things you can do with the item. For example, when you right-click the Recycle Bin on your desktop, Windows displays a menu allowing you to open it, empty it, delete it, or see its properties. If you are unsure of what to do with something, right-click it.</vt:lpstr>
      <vt:lpstr>Scanner is a device that takes images from photographic prints, posters, magazine pages, and other similar sources for editing and display on a computer. Through optical character recognition, scanners turn the image on the document into digital information that can be saved on a computer (OCR).A scanning head performs this operation by capturing the image as light or electrical charges using one or more sensors. Depending on the type of scanner, the document scanner moves either the physical document or the scanning head. The scanner then processes the scanned image to create a digital image that can be saved on a computer.</vt:lpstr>
      <vt:lpstr>THE CENTRAL PROCESSING UNIT ( C P U)</vt:lpstr>
      <vt:lpstr>The Central Processing Unit is a computer's brain, including all of the circuitry required to process input, store data, and output results. The CPU is continually obeying computer program instructions that tell it which data to process and how to process it. We couldn't run applications on a computer without a CPU.</vt:lpstr>
      <vt:lpstr>A motherboard is a computer's main printed circuit board (PCB). The motherboard is the central communications backbone connectivity point for all components and external peripherals in a computer. Motherboards are found in almost all computers, particularly desktop and laptop PCs. Chipsets, central processing units (CPU), and memory are among the components that connect through them. Wi-Fi, Ethernet, and graphics cards with the graphics processing unit, or GPU, are examples of external peripherals.Acer, ASRock, Asus, Gigabyte Technology, Intel, and Micro-Star International are among the motherboard manufacturers.</vt:lpstr>
      <vt:lpstr>Computer software </vt:lpstr>
      <vt:lpstr>PowerPoint Presentation</vt:lpstr>
      <vt:lpstr>Software is a set of programs, which is designed to perform a well-defined function. A program is a sequence of instructions written to solve a particular problem. The system software is a collection of programs designed to operate, control, and extend the processing capabilities of the computer itself. System software is generally prepared by the computer manufacturers. These software products comprise of programs written in low-level languages, which interact with the hardware at a very basic level. System software serves as the interface between the hardware and the end users.</vt:lpstr>
      <vt:lpstr>List of some of the most prominent features of a system software   Close to the system Fast in speed Difficult to design Difficult to understand Less interactive Smaller in size Difficult to manipulate Generally written in low-level language</vt:lpstr>
      <vt:lpstr>Application software products are created to meet a specific need in a specific environment. Application software encompasses all software applications developed in the computer lab. A single program, such as Microsoft's notepad for writing and editing simple text, can be considered application software. It could also be a collection of programs, known as a software package, that work together to complete a task, such as a spreadsheet package.</vt:lpstr>
      <vt:lpstr>Examples of Application software are the following   Payroll Software Student Record Software Inventory Management Software Income Tax Software Railways Reservation Software Microsoft Office Suite Software Microsoft Word Microsoft Excel Microsoft PowerPoint</vt:lpstr>
      <vt:lpstr>Features of application software are as follows   Close to the user Easy to design More interactive Slow in speed Generally written in high-level language Easy to understand Easy to manipulate and use Bigger in size and requires large storage space</vt:lpstr>
      <vt:lpstr>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one of the most popular and commercial operating systems developed and marketed by Microsoft. It has different versions in the market like Windows 8, Windows 10 etc and most of them are paid.</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MICROSOFT WINDOWS</vt:lpstr>
      <vt:lpstr>This is a Unix based and the most loved operating system first released on September 17, 1991 by Linus Torvalds. Today, it has 30+ variants available like Fedora, OpenSUSE, CentOS, UBuntu etc. Most of them are available free of charges though you can have their enterprise versions by paying a nominal license fee.</vt:lpstr>
      <vt:lpstr>Linus Torvalds, principal author of the Linux </vt:lpstr>
      <vt:lpstr>Linux: Precursors </vt:lpstr>
      <vt:lpstr>Linux: Creation </vt:lpstr>
      <vt:lpstr>Linux: NAming </vt:lpstr>
      <vt:lpstr>Linux: Design </vt:lpstr>
      <vt:lpstr>Various layers within Linux, also showing separation between the userland and kernel space</vt:lpstr>
      <vt:lpstr>Installed components of a Linux system include the following:</vt:lpstr>
      <vt:lpstr>User interface </vt:lpstr>
      <vt:lpstr>Programming on Linux </vt:lpstr>
      <vt:lpstr>Linux: Hardware support </vt:lpstr>
      <vt:lpstr>Below are some of the most common Linux distributions such as:</vt:lpstr>
      <vt:lpstr>Linux distributions Debian GNU/Linux  </vt:lpstr>
      <vt:lpstr>Linux distributions Fedora</vt:lpstr>
      <vt:lpstr>Linux distributions Mandriva Linux</vt:lpstr>
      <vt:lpstr>Linux distributions openSUSE</vt:lpstr>
      <vt:lpstr>Linux distributions Arch Linux</vt:lpstr>
      <vt:lpstr>Linux distributions Gentoo Linux</vt:lpstr>
      <vt:lpstr>Linux distributions Slackware </vt:lpstr>
      <vt:lpstr>Linux distributions Ubuntu</vt:lpstr>
      <vt:lpstr>Top 50 Linux Commands You Must Know as a Regular User </vt:lpstr>
      <vt:lpstr>Top 50 Linux Commands You Must Know as a Regular User </vt:lpstr>
      <vt:lpstr>Top 50 Linux Commands You Must Know as a Regular User </vt:lpstr>
      <vt:lpstr>This is again a kind of Unix operating system developed and marketed by Apple Inc. since 2001.</vt:lpstr>
      <vt:lpstr>This is a mobile operating system created and developed by Apple Inc. exclusively for its mobile devices like iPhone and iPad etc.</vt:lpstr>
      <vt:lpstr>This is a mobile Operating System based on a modified version of the Linux kernel and other open source software, designed primarily for touchscreen mobile devices such as smartphones and tablets.</vt:lpstr>
      <vt:lpstr>Android History and development </vt:lpstr>
      <vt:lpstr>PowerPoint Presentation</vt:lpstr>
      <vt:lpstr>PowerPoint Presentation</vt:lpstr>
      <vt:lpstr>Android: Overview</vt:lpstr>
      <vt:lpstr>PowerPoint Presentation</vt:lpstr>
      <vt:lpstr>ANDROID ARCHITECTURE </vt:lpstr>
      <vt:lpstr>Version of Androids</vt:lpstr>
      <vt:lpstr>Android version The Early Days (1.0 – 1.1) </vt:lpstr>
      <vt:lpstr>Android version CUPCAKE (1.5)  </vt:lpstr>
      <vt:lpstr>Android version DONUT (1.6)  </vt:lpstr>
      <vt:lpstr>Android version ÉCLAIR (2.0 – 2.1)  </vt:lpstr>
      <vt:lpstr>Android version  FROYO (2.2) </vt:lpstr>
      <vt:lpstr>Android version  GINGERBREAD (2.3) </vt:lpstr>
      <vt:lpstr>Android version HONEY COMB (3.0 – 3.2) </vt:lpstr>
      <vt:lpstr>Android version ICE CREAM SANDWICH (4.0)  </vt:lpstr>
      <vt:lpstr>Android version JELLY BEAN (4.1 – 4.3)  </vt:lpstr>
      <vt:lpstr>Android version KITKAT (4.4) </vt:lpstr>
      <vt:lpstr>Android version lollipop (5.0) </vt:lpstr>
      <vt:lpstr>Android version Marshmallow (6.0) </vt:lpstr>
      <vt:lpstr>Android version Nougat (7.0) </vt:lpstr>
      <vt:lpstr>Android version Oreo (8.0) </vt:lpstr>
      <vt:lpstr>Android version Pie (9.0) </vt:lpstr>
      <vt:lpstr>Android version Quince Tart (OS 10) </vt:lpstr>
      <vt:lpstr>Android version Red Velvet Cake (OS 11) </vt:lpstr>
      <vt:lpstr>Android version Snow Cone (OS 12) </vt:lpstr>
      <vt:lpstr>PowerPoint Presentation</vt:lpstr>
      <vt:lpstr>PowerPoint Presentation</vt:lpstr>
      <vt:lpstr>To brief, Following are some of important functions of an operating System which we will look in more detail in upcoming chapters:  Process Management I/O Device Management File Management Network Management Main Memory Management Secondary Storage Management Security Management Command Interpreter System Control over system performance Job Accounting Error Detection and Correction Coordination between other software and users Many more other important tasks</vt:lpstr>
      <vt:lpstr>PowerPoint Presentation</vt:lpstr>
      <vt:lpstr>Operating systems have evolved over the years. In the 1950s, computers were limited to running one program at a time, similar to a calculator, but over the next few decades, computers began to include an increasing number of software programs, sometimes referred to as libraries, which formed the foundation for today's operating systems. General Motors created the first operating system, the IBM 704, in 1956 to run a single IBM mainframe computer. In the 1960s, IBM was the first computer manufacturer to create and distribute operating systems. </vt:lpstr>
      <vt:lpstr>Stanford Research Institute developed the oN-Line System (NLS) in the late 1960s, which was the first operating system that resembled the desktop operating system we use today. Microsoft bought QDOS (Quick and Dirty Operating System) in 1981 and branded it as Microsoft Operating System (MS-DOS). As of 1994, Microsoft had stopped supporting MS-DOS. Unix was developed in the mid-1960s by the Massachusetts Institute of Technology, AT&amp;T Bell Labs, and General Electric as a joint effort. Initially it was named MULTICS, which stands for Multiplexed Operating and Computing System. FreeBSD is also a popular UNIX derivative, originating from the BSD project at Berkeley. All modern Macintosh computers run a modified version of FreeBSD (OS X). Windows 95 is a consumer-oriented graphical user interface-based operating system built on top of MS-DOS. It was released on August 24, 1995 by Microsoft as part of its Windows 9x family of operating systems. Solaris is a proprietary Unix operating system originally developed by Sun Microsystems in 1991. After the Sun acquisition by Oracle in 2010 it was renamed Oracle Solaris.</vt:lpstr>
      <vt:lpstr>PowerPoint Presentation</vt:lpstr>
      <vt:lpstr>If you want to be a great computer programmer, you should first understand how an operating system works from the inside out. This allows you to understand how data is saved to disk, how different processes are created and scheduled to run by the CPU, and how to interact with various I/O devices and ports. There are several low-level concepts that can assist a programmer in designing and developing scalable software. Bottom line: Without a solid understanding of Operating System concepts, it is impossible to imagine someone becoming a good Computer Application Software developer, and it is even more difficult to imagine someone becoming a System Software developer.</vt:lpstr>
      <vt:lpstr>PowerPoint Presentation</vt:lpstr>
      <vt:lpstr>Memory hierarchy</vt:lpstr>
      <vt:lpstr>PowerPoint Presentation</vt:lpstr>
      <vt:lpstr> -Internal – Processor registers and cache. -Main – the system RAM and controller cards. -On-line mass storage – Secondary storage. -Off-line bulk storage – Tertiary and Off-line storage.</vt:lpstr>
      <vt:lpstr>Properties of the technologies in the memory hierarchy</vt:lpstr>
      <vt:lpstr>PowerPoint Presentation</vt:lpstr>
      <vt:lpstr>RAM - random access memory</vt:lpstr>
      <vt:lpstr>RAM stands for random access memory, and it’s one of the most fundamental elements of computing. RAM is a temporary memory bank where your computer stores data it needs to retrieve quickly. RAM keeps data easily accessible so your processor can quickly find it without having to go into long-term storage to complete immediate processing tasks. Every computing device has RAM, whether it’s a desktop computer (running Windows, MacOS, or Linux), a tablet or smartphone (running Android or iOS), or even an IoT computing device (like a smart TV). Nearly all computers have a way of storing information for longer-term access, too. But the memory needed to run the process you’re currently working on is stored and accessed in your computer’s RAM.</vt:lpstr>
      <vt:lpstr>RAM is used for immediate data storage and retrieval. Your RAM can process information significantly faster than data on a hard disk — twenty to a hundred times faster, depending on the specific hardware and task.  To accomplish a specific task, computer operating systems load data from the hard disk into RAM to process it. When it’s finished actively working with that data, the computer converts it back into long-term storage.  When you open a program such as Microsoft Word, your computer loads the application into its RAM. If you open a document you already have saved on your computer, your operating system locates the file in long-term storage and copies the information onto its RAM. Once the data is in your RAM, you get near-instantaneous performance because RAM is lightning fast.</vt:lpstr>
      <vt:lpstr>PowerPoint Presentation</vt:lpstr>
      <vt:lpstr>ROM - random ONLY memory</vt:lpstr>
      <vt:lpstr>PowerPoint Presentation</vt:lpstr>
      <vt:lpstr>PowerPoint Presentation</vt:lpstr>
      <vt:lpstr>Random Access Memory (RAM)</vt:lpstr>
      <vt:lpstr>Read Only Memory (ROM)</vt:lpstr>
      <vt:lpstr>Read Only Memory (ROM)</vt:lpstr>
      <vt:lpstr>PowerPoint Presentation</vt:lpstr>
      <vt:lpstr>Difference between SRAM and DRAM </vt:lpstr>
      <vt:lpstr>What is SRAM?</vt:lpstr>
      <vt:lpstr>What is a DRAM?</vt:lpstr>
      <vt:lpstr>DRAM is usually arranged in a rectangular array of charge storage cells consisting of one capacitor and transistor per data bit. The figure to the right shows a simple example with a four-by-four cell matrix. Some DRAM matrices are many thousands of cells in height and width.[26][27] The long horizontal lines connecting each row are known as word-lines. Each column of cells is composed of two bit-lines, each connected to every other storage cell in the column (the illustration to the right does not include this important detail). They are generally known as the "+" and "−" bit lines.   A sense amplifier is essentially a pair of cross-connected inverters between the bit-lines. The first inverter is connected with input from the + bit-line and output to the − bit-line. The second inverter's input is from the − bit-line with output to the + bit-line. This results in positive feedback which stabilizes after one bit-line is fully at its highest voltage and the other bit-line is at the lowest possible voltage. </vt:lpstr>
      <vt:lpstr>The main difference between SRAM and DRAM is that SRAM is a type of memory chip that is both quicker and more energy-efficient than DRAM. However, DRAM is a memory chip that can store more data than SRAM but consumes more power. And is a type of on-chip memory with a short access time, whereas DRAM is an off-chip memory with a long access time. As a result, SRAM outperforms DRAM.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dc:title>
  <dc:creator>ADMIN</dc:creator>
  <cp:lastModifiedBy>Mark Jay Pecjo</cp:lastModifiedBy>
  <cp:revision>5</cp:revision>
  <dcterms:modified xsi:type="dcterms:W3CDTF">2023-01-10T20:14:53Z</dcterms:modified>
</cp:coreProperties>
</file>